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64" r:id="rId6"/>
    <p:sldMasterId id="2147483677" r:id="rId7"/>
    <p:sldMasterId id="214748368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Lst>
  <p:sldSz cy="6858000" cx="12192000"/>
  <p:notesSz cx="6858000" cy="9144000"/>
  <p:embeddedFontLst>
    <p:embeddedFont>
      <p:font typeface="Fira Sans Extra Condensed Medium"/>
      <p:regular r:id="rId39"/>
      <p:bold r:id="rId40"/>
      <p:italic r:id="rId41"/>
      <p:boldItalic r:id="rId42"/>
    </p:embeddedFont>
    <p:embeddedFont>
      <p:font typeface="Fira Sans"/>
      <p:regular r:id="rId43"/>
      <p:bold r:id="rId44"/>
      <p:italic r:id="rId45"/>
      <p:boldItalic r:id="rId46"/>
    </p:embeddedFont>
    <p:embeddedFont>
      <p:font typeface="Lexend"/>
      <p:regular r:id="rId47"/>
      <p:bold r:id="rId48"/>
    </p:embeddedFont>
    <p:embeddedFont>
      <p:font typeface="Fira Sans Extra Condensed SemiBold"/>
      <p:regular r:id="rId49"/>
      <p:bold r:id="rId50"/>
      <p:italic r:id="rId51"/>
      <p:boldItalic r:id="rId52"/>
    </p:embeddedFont>
    <p:embeddedFont>
      <p:font typeface="Roboto"/>
      <p:regular r:id="rId53"/>
      <p:bold r:id="rId54"/>
      <p:italic r:id="rId55"/>
      <p:boldItalic r:id="rId56"/>
    </p:embeddedFont>
    <p:embeddedFont>
      <p:font typeface="Bebas Neue"/>
      <p:regular r:id="rId57"/>
    </p:embeddedFont>
    <p:embeddedFont>
      <p:font typeface="Open Sans SemiBold"/>
      <p:regular r:id="rId58"/>
      <p:bold r:id="rId59"/>
      <p:italic r:id="rId60"/>
      <p:boldItalic r:id="rId61"/>
    </p:embeddedFont>
    <p:embeddedFont>
      <p:font typeface="Open Sans Medium"/>
      <p:regular r:id="rId62"/>
      <p:bold r:id="rId63"/>
      <p:italic r:id="rId64"/>
      <p:boldItalic r:id="rId65"/>
    </p:embeddedFont>
    <p:embeddedFont>
      <p:font typeface="Fira Sans Extra Condensed"/>
      <p:regular r:id="rId66"/>
      <p:bold r:id="rId67"/>
      <p:italic r:id="rId68"/>
      <p:boldItalic r:id="rId69"/>
    </p:embeddedFont>
    <p:embeddedFont>
      <p:font typeface="Comfortaa"/>
      <p:regular r:id="rId70"/>
      <p:bold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6" roundtripDataSignature="AMtx7mgxISkDVXS/Hfqz9cxrUawJyR/p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47146-4FE1-4455-878E-A949EAE9F121}">
  <a:tblStyle styleId="{2E647146-4FE1-4455-878E-A949EAE9F1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bold.fntdata"/><Relationship Id="rId43" Type="http://schemas.openxmlformats.org/officeDocument/2006/relationships/font" Target="fonts/FiraSans-regular.fntdata"/><Relationship Id="rId46" Type="http://schemas.openxmlformats.org/officeDocument/2006/relationships/font" Target="fonts/FiraSans-boldItalic.fntdata"/><Relationship Id="rId45" Type="http://schemas.openxmlformats.org/officeDocument/2006/relationships/font" Target="fonts/Fira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Lexend-bold.fntdata"/><Relationship Id="rId47" Type="http://schemas.openxmlformats.org/officeDocument/2006/relationships/font" Target="fonts/Lexend-regular.fntdata"/><Relationship Id="rId49" Type="http://schemas.openxmlformats.org/officeDocument/2006/relationships/font" Target="fonts/FiraSansExtraCondensedSemiBol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2.xml"/><Relationship Id="rId75" Type="http://schemas.openxmlformats.org/officeDocument/2006/relationships/font" Target="fonts/OpenSans-boldItalic.fntdata"/><Relationship Id="rId30" Type="http://schemas.openxmlformats.org/officeDocument/2006/relationships/slide" Target="slides/slide21.xml"/><Relationship Id="rId74" Type="http://schemas.openxmlformats.org/officeDocument/2006/relationships/font" Target="fonts/OpenSans-italic.fntdata"/><Relationship Id="rId33" Type="http://schemas.openxmlformats.org/officeDocument/2006/relationships/slide" Target="slides/slide24.xml"/><Relationship Id="rId32" Type="http://schemas.openxmlformats.org/officeDocument/2006/relationships/slide" Target="slides/slide23.xml"/><Relationship Id="rId76" Type="http://customschemas.google.com/relationships/presentationmetadata" Target="metadata"/><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FiraSansExtraCondensedMedium-regular.fntdata"/><Relationship Id="rId38" Type="http://schemas.openxmlformats.org/officeDocument/2006/relationships/slide" Target="slides/slide29.xml"/><Relationship Id="rId62" Type="http://schemas.openxmlformats.org/officeDocument/2006/relationships/font" Target="fonts/OpenSansMedium-regular.fntdata"/><Relationship Id="rId61" Type="http://schemas.openxmlformats.org/officeDocument/2006/relationships/font" Target="fonts/OpenSansSemiBold-boldItalic.fntdata"/><Relationship Id="rId20" Type="http://schemas.openxmlformats.org/officeDocument/2006/relationships/slide" Target="slides/slide11.xml"/><Relationship Id="rId64" Type="http://schemas.openxmlformats.org/officeDocument/2006/relationships/font" Target="fonts/OpenSansMedium-italic.fntdata"/><Relationship Id="rId63" Type="http://schemas.openxmlformats.org/officeDocument/2006/relationships/font" Target="fonts/OpenSansMedium-bold.fntdata"/><Relationship Id="rId22" Type="http://schemas.openxmlformats.org/officeDocument/2006/relationships/slide" Target="slides/slide13.xml"/><Relationship Id="rId66" Type="http://schemas.openxmlformats.org/officeDocument/2006/relationships/font" Target="fonts/FiraSansExtraCondensed-regular.fntdata"/><Relationship Id="rId21" Type="http://schemas.openxmlformats.org/officeDocument/2006/relationships/slide" Target="slides/slide12.xml"/><Relationship Id="rId65" Type="http://schemas.openxmlformats.org/officeDocument/2006/relationships/font" Target="fonts/OpenSansMedium-boldItalic.fntdata"/><Relationship Id="rId24" Type="http://schemas.openxmlformats.org/officeDocument/2006/relationships/slide" Target="slides/slide15.xml"/><Relationship Id="rId68" Type="http://schemas.openxmlformats.org/officeDocument/2006/relationships/font" Target="fonts/FiraSansExtraCondensed-italic.fntdata"/><Relationship Id="rId23" Type="http://schemas.openxmlformats.org/officeDocument/2006/relationships/slide" Target="slides/slide14.xml"/><Relationship Id="rId67" Type="http://schemas.openxmlformats.org/officeDocument/2006/relationships/font" Target="fonts/FiraSansExtraCondensed-bold.fntdata"/><Relationship Id="rId60" Type="http://schemas.openxmlformats.org/officeDocument/2006/relationships/font" Target="fonts/OpenSansSemi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FiraSansExtraCondensed-bold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FiraSansExtraCondensedSemiBold-italic.fntdata"/><Relationship Id="rId50" Type="http://schemas.openxmlformats.org/officeDocument/2006/relationships/font" Target="fonts/FiraSansExtraCondensedSemiBold-bold.fntdata"/><Relationship Id="rId53" Type="http://schemas.openxmlformats.org/officeDocument/2006/relationships/font" Target="fonts/Roboto-regular.fntdata"/><Relationship Id="rId52" Type="http://schemas.openxmlformats.org/officeDocument/2006/relationships/font" Target="fonts/FiraSansExtraCondensedSemiBold-boldItalic.fntdata"/><Relationship Id="rId11" Type="http://schemas.openxmlformats.org/officeDocument/2006/relationships/slide" Target="slides/slide2.xml"/><Relationship Id="rId55" Type="http://schemas.openxmlformats.org/officeDocument/2006/relationships/font" Target="fonts/Roboto-italic.fntdata"/><Relationship Id="rId10" Type="http://schemas.openxmlformats.org/officeDocument/2006/relationships/slide" Target="slides/slide1.xml"/><Relationship Id="rId54" Type="http://schemas.openxmlformats.org/officeDocument/2006/relationships/font" Target="fonts/Roboto-bold.fntdata"/><Relationship Id="rId13" Type="http://schemas.openxmlformats.org/officeDocument/2006/relationships/slide" Target="slides/slide4.xml"/><Relationship Id="rId57" Type="http://schemas.openxmlformats.org/officeDocument/2006/relationships/font" Target="fonts/BebasNeue-regular.fntdata"/><Relationship Id="rId12" Type="http://schemas.openxmlformats.org/officeDocument/2006/relationships/slide" Target="slides/slide3.xml"/><Relationship Id="rId56" Type="http://schemas.openxmlformats.org/officeDocument/2006/relationships/font" Target="fonts/Roboto-boldItalic.fntdata"/><Relationship Id="rId15" Type="http://schemas.openxmlformats.org/officeDocument/2006/relationships/slide" Target="slides/slide6.xml"/><Relationship Id="rId59" Type="http://schemas.openxmlformats.org/officeDocument/2006/relationships/font" Target="fonts/OpenSansSemiBold-bold.fntdata"/><Relationship Id="rId14" Type="http://schemas.openxmlformats.org/officeDocument/2006/relationships/slide" Target="slides/slide5.xml"/><Relationship Id="rId58" Type="http://schemas.openxmlformats.org/officeDocument/2006/relationships/font" Target="fonts/OpenSansSemiBold-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299ef9d14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299ef9d14f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4391bc08a0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4391bc08a0_3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436bda762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436bda762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99ef9d14f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2299ef9d14f_1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299ef9d14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2299ef9d14f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436bda762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436bda762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391bc08a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4391bc08a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436bda762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436bda76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436bda7628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436bda762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4391bc08a0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4391bc08a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4391bc08a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4391bc08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4391bc08a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4391bc08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4391bc08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4391bc08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4391bc08a0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4391bc08a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4391bc08a0_3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4391bc08a0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436bda7628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436bda762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99ef9d14f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2299ef9d14f_1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391bc08a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391bc08a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99ef9d14f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299ef9d14f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36bda7628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36bda762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299ef9d14f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299ef9d14f_7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299ef9d14f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299ef9d14f_1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391bc08a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4391bc08a0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grpSp>
        <p:nvGrpSpPr>
          <p:cNvPr id="12" name="Google Shape;12;p22"/>
          <p:cNvGrpSpPr/>
          <p:nvPr/>
        </p:nvGrpSpPr>
        <p:grpSpPr>
          <a:xfrm>
            <a:off x="-329674" y="-59376"/>
            <a:ext cx="12515851" cy="6923798"/>
            <a:chOff x="-329674" y="-51881"/>
            <a:chExt cx="12515851" cy="6923798"/>
          </a:xfrm>
        </p:grpSpPr>
        <p:sp>
          <p:nvSpPr>
            <p:cNvPr id="13" name="Google Shape;13;p2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2"/>
          <p:cNvGrpSpPr/>
          <p:nvPr/>
        </p:nvGrpSpPr>
        <p:grpSpPr>
          <a:xfrm>
            <a:off x="1669293" y="1186483"/>
            <a:ext cx="8848345" cy="4477933"/>
            <a:chOff x="1669293" y="1186483"/>
            <a:chExt cx="8848345" cy="4477933"/>
          </a:xfrm>
        </p:grpSpPr>
        <p:sp>
          <p:nvSpPr>
            <p:cNvPr id="33" name="Google Shape;33;p22"/>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2"/>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2"/>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2"/>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38" name="Google Shape;38;p2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2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2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2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9" name="Shape 279"/>
        <p:cNvGrpSpPr/>
        <p:nvPr/>
      </p:nvGrpSpPr>
      <p:grpSpPr>
        <a:xfrm>
          <a:off x="0" y="0"/>
          <a:ext cx="0" cy="0"/>
          <a:chOff x="0" y="0"/>
          <a:chExt cx="0" cy="0"/>
        </a:xfrm>
      </p:grpSpPr>
      <p:grpSp>
        <p:nvGrpSpPr>
          <p:cNvPr id="280" name="Google Shape;280;p30"/>
          <p:cNvGrpSpPr/>
          <p:nvPr/>
        </p:nvGrpSpPr>
        <p:grpSpPr>
          <a:xfrm>
            <a:off x="-417513" y="0"/>
            <a:ext cx="12584114" cy="6853238"/>
            <a:chOff x="-417513" y="0"/>
            <a:chExt cx="12584114" cy="6853238"/>
          </a:xfrm>
        </p:grpSpPr>
        <p:sp>
          <p:nvSpPr>
            <p:cNvPr id="281" name="Google Shape;281;p3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0"/>
          <p:cNvGrpSpPr/>
          <p:nvPr/>
        </p:nvGrpSpPr>
        <p:grpSpPr>
          <a:xfrm>
            <a:off x="800144" y="1699589"/>
            <a:ext cx="3674476" cy="3470421"/>
            <a:chOff x="697883" y="1816768"/>
            <a:chExt cx="3674476" cy="3470421"/>
          </a:xfrm>
        </p:grpSpPr>
        <p:sp>
          <p:nvSpPr>
            <p:cNvPr id="303" name="Google Shape;303;p3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30"/>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0"/>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8" name="Google Shape;308;p30"/>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309" name="Google Shape;309;p3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3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3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2" name="Shape 312"/>
        <p:cNvGrpSpPr/>
        <p:nvPr/>
      </p:nvGrpSpPr>
      <p:grpSpPr>
        <a:xfrm>
          <a:off x="0" y="0"/>
          <a:ext cx="0" cy="0"/>
          <a:chOff x="0" y="0"/>
          <a:chExt cx="0" cy="0"/>
        </a:xfrm>
      </p:grpSpPr>
      <p:grpSp>
        <p:nvGrpSpPr>
          <p:cNvPr id="313" name="Google Shape;313;p31"/>
          <p:cNvGrpSpPr/>
          <p:nvPr/>
        </p:nvGrpSpPr>
        <p:grpSpPr>
          <a:xfrm>
            <a:off x="-329674" y="-59376"/>
            <a:ext cx="12515851" cy="6923798"/>
            <a:chOff x="-329674" y="-51881"/>
            <a:chExt cx="12515851" cy="6923798"/>
          </a:xfrm>
        </p:grpSpPr>
        <p:sp>
          <p:nvSpPr>
            <p:cNvPr id="314" name="Google Shape;314;p3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1"/>
          <p:cNvGrpSpPr/>
          <p:nvPr/>
        </p:nvGrpSpPr>
        <p:grpSpPr>
          <a:xfrm>
            <a:off x="805336" y="1698331"/>
            <a:ext cx="5941540" cy="3470421"/>
            <a:chOff x="805336" y="1698331"/>
            <a:chExt cx="5941540" cy="3470421"/>
          </a:xfrm>
        </p:grpSpPr>
        <p:sp>
          <p:nvSpPr>
            <p:cNvPr id="334" name="Google Shape;334;p31"/>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1"/>
          <p:cNvSpPr/>
          <p:nvPr>
            <p:ph idx="2" type="pic"/>
          </p:nvPr>
        </p:nvSpPr>
        <p:spPr>
          <a:xfrm>
            <a:off x="7543510" y="0"/>
            <a:ext cx="4648490" cy="6858000"/>
          </a:xfrm>
          <a:prstGeom prst="rect">
            <a:avLst/>
          </a:prstGeom>
          <a:solidFill>
            <a:srgbClr val="FEFEFE"/>
          </a:solidFill>
          <a:ln>
            <a:noFill/>
          </a:ln>
        </p:spPr>
      </p:sp>
      <p:sp>
        <p:nvSpPr>
          <p:cNvPr id="338" name="Google Shape;338;p31"/>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31"/>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340" name="Google Shape;340;p3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31"/>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1"/>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3" name="Shape 343"/>
        <p:cNvGrpSpPr/>
        <p:nvPr/>
      </p:nvGrpSpPr>
      <p:grpSpPr>
        <a:xfrm>
          <a:off x="0" y="0"/>
          <a:ext cx="0" cy="0"/>
          <a:chOff x="0" y="0"/>
          <a:chExt cx="0" cy="0"/>
        </a:xfrm>
      </p:grpSpPr>
      <p:grpSp>
        <p:nvGrpSpPr>
          <p:cNvPr id="344" name="Google Shape;344;p32"/>
          <p:cNvGrpSpPr/>
          <p:nvPr/>
        </p:nvGrpSpPr>
        <p:grpSpPr>
          <a:xfrm>
            <a:off x="-417513" y="0"/>
            <a:ext cx="12584114" cy="6853238"/>
            <a:chOff x="-417513" y="0"/>
            <a:chExt cx="12584114" cy="6853238"/>
          </a:xfrm>
        </p:grpSpPr>
        <p:sp>
          <p:nvSpPr>
            <p:cNvPr id="345" name="Google Shape;345;p3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2"/>
          <p:cNvGrpSpPr/>
          <p:nvPr/>
        </p:nvGrpSpPr>
        <p:grpSpPr>
          <a:xfrm>
            <a:off x="800144" y="1699589"/>
            <a:ext cx="3674476" cy="3470421"/>
            <a:chOff x="697883" y="1816768"/>
            <a:chExt cx="3674476" cy="3470421"/>
          </a:xfrm>
        </p:grpSpPr>
        <p:sp>
          <p:nvSpPr>
            <p:cNvPr id="367" name="Google Shape;367;p3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2"/>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32"/>
          <p:cNvSpPr txBox="1"/>
          <p:nvPr>
            <p:ph idx="1" type="body"/>
          </p:nvPr>
        </p:nvSpPr>
        <p:spPr>
          <a:xfrm rot="5400000">
            <a:off x="5618955" y="285747"/>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72" name="Google Shape;372;p3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3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3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5" name="Shape 375"/>
        <p:cNvGrpSpPr/>
        <p:nvPr/>
      </p:nvGrpSpPr>
      <p:grpSpPr>
        <a:xfrm>
          <a:off x="0" y="0"/>
          <a:ext cx="0" cy="0"/>
          <a:chOff x="0" y="0"/>
          <a:chExt cx="0" cy="0"/>
        </a:xfrm>
      </p:grpSpPr>
      <p:grpSp>
        <p:nvGrpSpPr>
          <p:cNvPr id="376" name="Google Shape;376;p33"/>
          <p:cNvGrpSpPr/>
          <p:nvPr/>
        </p:nvGrpSpPr>
        <p:grpSpPr>
          <a:xfrm flipH="1">
            <a:off x="0" y="0"/>
            <a:ext cx="12584114" cy="6853238"/>
            <a:chOff x="-417513" y="0"/>
            <a:chExt cx="12584114" cy="6853238"/>
          </a:xfrm>
        </p:grpSpPr>
        <p:sp>
          <p:nvSpPr>
            <p:cNvPr id="377" name="Google Shape;377;p3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3"/>
          <p:cNvGrpSpPr/>
          <p:nvPr/>
        </p:nvGrpSpPr>
        <p:grpSpPr>
          <a:xfrm>
            <a:off x="7718948" y="1699589"/>
            <a:ext cx="3674476" cy="3470421"/>
            <a:chOff x="697883" y="1816768"/>
            <a:chExt cx="3674476" cy="3470421"/>
          </a:xfrm>
        </p:grpSpPr>
        <p:sp>
          <p:nvSpPr>
            <p:cNvPr id="399" name="Google Shape;399;p3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3"/>
          <p:cNvSpPr txBox="1"/>
          <p:nvPr>
            <p:ph type="title"/>
          </p:nvPr>
        </p:nvSpPr>
        <p:spPr>
          <a:xfrm rot="5400000">
            <a:off x="8329814" y="1827549"/>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33"/>
          <p:cNvSpPr txBox="1"/>
          <p:nvPr>
            <p:ph idx="1" type="body"/>
          </p:nvPr>
        </p:nvSpPr>
        <p:spPr>
          <a:xfrm rot="5400000">
            <a:off x="1308407" y="292785"/>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404" name="Google Shape;404;p3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3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3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3" name="Shape 413"/>
        <p:cNvGrpSpPr/>
        <p:nvPr/>
      </p:nvGrpSpPr>
      <p:grpSpPr>
        <a:xfrm>
          <a:off x="0" y="0"/>
          <a:ext cx="0" cy="0"/>
          <a:chOff x="0" y="0"/>
          <a:chExt cx="0" cy="0"/>
        </a:xfrm>
      </p:grpSpPr>
      <p:sp>
        <p:nvSpPr>
          <p:cNvPr id="414" name="Google Shape;414;g2299ef9d14f_1_13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5" name="Google Shape;415;g2299ef9d14f_1_13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16" name="Google Shape;416;g2299ef9d14f_1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17" name="Google Shape;417;g2299ef9d14f_1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18" name="Google Shape;418;g2299ef9d14f_1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419" name="Shape 419"/>
        <p:cNvGrpSpPr/>
        <p:nvPr/>
      </p:nvGrpSpPr>
      <p:grpSpPr>
        <a:xfrm>
          <a:off x="0" y="0"/>
          <a:ext cx="0" cy="0"/>
          <a:chOff x="0" y="0"/>
          <a:chExt cx="0" cy="0"/>
        </a:xfrm>
      </p:grpSpPr>
      <p:sp>
        <p:nvSpPr>
          <p:cNvPr id="420" name="Google Shape;420;g2299ef9d14f_1_140"/>
          <p:cNvSpPr/>
          <p:nvPr>
            <p:ph idx="2" type="pic"/>
          </p:nvPr>
        </p:nvSpPr>
        <p:spPr>
          <a:xfrm>
            <a:off x="1402398" y="1973484"/>
            <a:ext cx="1539300" cy="1539300"/>
          </a:xfrm>
          <a:prstGeom prst="rect">
            <a:avLst/>
          </a:prstGeom>
          <a:noFill/>
          <a:ln>
            <a:noFill/>
          </a:ln>
        </p:spPr>
      </p:sp>
      <p:sp>
        <p:nvSpPr>
          <p:cNvPr id="421" name="Google Shape;421;g2299ef9d14f_1_140"/>
          <p:cNvSpPr/>
          <p:nvPr>
            <p:ph idx="3" type="pic"/>
          </p:nvPr>
        </p:nvSpPr>
        <p:spPr>
          <a:xfrm>
            <a:off x="4018692" y="1973483"/>
            <a:ext cx="1539300" cy="1539300"/>
          </a:xfrm>
          <a:prstGeom prst="rect">
            <a:avLst/>
          </a:prstGeom>
          <a:noFill/>
          <a:ln>
            <a:noFill/>
          </a:ln>
        </p:spPr>
      </p:sp>
      <p:sp>
        <p:nvSpPr>
          <p:cNvPr id="422" name="Google Shape;422;g2299ef9d14f_1_140"/>
          <p:cNvSpPr/>
          <p:nvPr>
            <p:ph idx="4" type="pic"/>
          </p:nvPr>
        </p:nvSpPr>
        <p:spPr>
          <a:xfrm>
            <a:off x="6622001" y="1973483"/>
            <a:ext cx="1539300" cy="1539300"/>
          </a:xfrm>
          <a:prstGeom prst="rect">
            <a:avLst/>
          </a:prstGeom>
          <a:noFill/>
          <a:ln>
            <a:noFill/>
          </a:ln>
        </p:spPr>
      </p:sp>
      <p:sp>
        <p:nvSpPr>
          <p:cNvPr id="423" name="Google Shape;423;g2299ef9d14f_1_140"/>
          <p:cNvSpPr/>
          <p:nvPr>
            <p:ph idx="5" type="pic"/>
          </p:nvPr>
        </p:nvSpPr>
        <p:spPr>
          <a:xfrm>
            <a:off x="9245965" y="1973483"/>
            <a:ext cx="1539300" cy="1539300"/>
          </a:xfrm>
          <a:prstGeom prst="rect">
            <a:avLst/>
          </a:prstGeom>
          <a:noFill/>
          <a:ln>
            <a:noFill/>
          </a:ln>
        </p:spPr>
      </p:sp>
      <p:sp>
        <p:nvSpPr>
          <p:cNvPr id="424" name="Google Shape;424;g2299ef9d14f_1_140"/>
          <p:cNvSpPr/>
          <p:nvPr>
            <p:ph idx="6" type="pic"/>
          </p:nvPr>
        </p:nvSpPr>
        <p:spPr>
          <a:xfrm>
            <a:off x="1402398" y="4415741"/>
            <a:ext cx="1539300" cy="1539300"/>
          </a:xfrm>
          <a:prstGeom prst="rect">
            <a:avLst/>
          </a:prstGeom>
          <a:noFill/>
          <a:ln>
            <a:noFill/>
          </a:ln>
        </p:spPr>
      </p:sp>
      <p:sp>
        <p:nvSpPr>
          <p:cNvPr id="425" name="Google Shape;425;g2299ef9d14f_1_140"/>
          <p:cNvSpPr/>
          <p:nvPr>
            <p:ph idx="7" type="pic"/>
          </p:nvPr>
        </p:nvSpPr>
        <p:spPr>
          <a:xfrm>
            <a:off x="4018693" y="4415742"/>
            <a:ext cx="1539300" cy="1539300"/>
          </a:xfrm>
          <a:prstGeom prst="rect">
            <a:avLst/>
          </a:prstGeom>
          <a:noFill/>
          <a:ln>
            <a:noFill/>
          </a:ln>
        </p:spPr>
      </p:sp>
      <p:sp>
        <p:nvSpPr>
          <p:cNvPr id="426" name="Google Shape;426;g2299ef9d14f_1_140"/>
          <p:cNvSpPr/>
          <p:nvPr>
            <p:ph idx="8" type="pic"/>
          </p:nvPr>
        </p:nvSpPr>
        <p:spPr>
          <a:xfrm>
            <a:off x="6622000" y="4415742"/>
            <a:ext cx="1539300" cy="1539300"/>
          </a:xfrm>
          <a:prstGeom prst="rect">
            <a:avLst/>
          </a:prstGeom>
          <a:noFill/>
          <a:ln>
            <a:noFill/>
          </a:ln>
        </p:spPr>
      </p:sp>
      <p:sp>
        <p:nvSpPr>
          <p:cNvPr id="427" name="Google Shape;427;g2299ef9d14f_1_140"/>
          <p:cNvSpPr/>
          <p:nvPr>
            <p:ph idx="9" type="pic"/>
          </p:nvPr>
        </p:nvSpPr>
        <p:spPr>
          <a:xfrm>
            <a:off x="9245964" y="4415742"/>
            <a:ext cx="1539300" cy="1539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8" name="Shape 428"/>
        <p:cNvGrpSpPr/>
        <p:nvPr/>
      </p:nvGrpSpPr>
      <p:grpSpPr>
        <a:xfrm>
          <a:off x="0" y="0"/>
          <a:ext cx="0" cy="0"/>
          <a:chOff x="0" y="0"/>
          <a:chExt cx="0" cy="0"/>
        </a:xfrm>
      </p:grpSpPr>
      <p:sp>
        <p:nvSpPr>
          <p:cNvPr id="429" name="Google Shape;429;g2299ef9d14f_1_1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0" name="Google Shape;430;g2299ef9d14f_1_1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1" name="Google Shape;431;g2299ef9d14f_1_1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Text, logo&#10;&#10;Description automatically generated" id="432" name="Google Shape;432;g2299ef9d14f_1_149"/>
          <p:cNvPicPr preferRelativeResize="0"/>
          <p:nvPr/>
        </p:nvPicPr>
        <p:blipFill rotWithShape="1">
          <a:blip r:embed="rId2">
            <a:alphaModFix amt="18000"/>
          </a:blip>
          <a:srcRect b="0" l="0" r="0" t="0"/>
          <a:stretch/>
        </p:blipFill>
        <p:spPr>
          <a:xfrm>
            <a:off x="1766796" y="-900204"/>
            <a:ext cx="8658410" cy="86584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3" name="Shape 43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4" name="Shape 434"/>
        <p:cNvGrpSpPr/>
        <p:nvPr/>
      </p:nvGrpSpPr>
      <p:grpSpPr>
        <a:xfrm>
          <a:off x="0" y="0"/>
          <a:ext cx="0" cy="0"/>
          <a:chOff x="0" y="0"/>
          <a:chExt cx="0" cy="0"/>
        </a:xfrm>
      </p:grpSpPr>
      <p:sp>
        <p:nvSpPr>
          <p:cNvPr id="435" name="Google Shape;435;g2299ef9d14f_1_15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36" name="Google Shape;436;g2299ef9d14f_1_15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900"/>
              <a:buNone/>
              <a:defRPr sz="19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37" name="Google Shape;437;g2299ef9d14f_1_1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8" name="Google Shape;438;g2299ef9d14f_1_1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39" name="Google Shape;439;g2299ef9d14f_1_1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grpSp>
        <p:nvGrpSpPr>
          <p:cNvPr id="42" name="Google Shape;42;p24"/>
          <p:cNvGrpSpPr/>
          <p:nvPr/>
        </p:nvGrpSpPr>
        <p:grpSpPr>
          <a:xfrm>
            <a:off x="-417513" y="0"/>
            <a:ext cx="12584114" cy="6853238"/>
            <a:chOff x="-417513" y="0"/>
            <a:chExt cx="12584114" cy="6853238"/>
          </a:xfrm>
        </p:grpSpPr>
        <p:sp>
          <p:nvSpPr>
            <p:cNvPr id="43" name="Google Shape;43;p2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lt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24"/>
          <p:cNvGrpSpPr/>
          <p:nvPr/>
        </p:nvGrpSpPr>
        <p:grpSpPr>
          <a:xfrm>
            <a:off x="800144" y="1699589"/>
            <a:ext cx="3674476" cy="3470421"/>
            <a:chOff x="697883" y="1816768"/>
            <a:chExt cx="3674476" cy="3470421"/>
          </a:xfrm>
        </p:grpSpPr>
        <p:sp>
          <p:nvSpPr>
            <p:cNvPr id="65" name="Google Shape;65;p2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2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0" name="Google Shape;70;p2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0" name="Shape 440"/>
        <p:cNvGrpSpPr/>
        <p:nvPr/>
      </p:nvGrpSpPr>
      <p:grpSpPr>
        <a:xfrm>
          <a:off x="0" y="0"/>
          <a:ext cx="0" cy="0"/>
          <a:chOff x="0" y="0"/>
          <a:chExt cx="0" cy="0"/>
        </a:xfrm>
      </p:grpSpPr>
      <p:sp>
        <p:nvSpPr>
          <p:cNvPr id="441" name="Google Shape;441;g2299ef9d14f_1_1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2" name="Google Shape;442;g2299ef9d14f_1_16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3" name="Google Shape;443;g2299ef9d14f_1_16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4" name="Google Shape;444;g2299ef9d14f_1_1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45" name="Google Shape;445;g2299ef9d14f_1_1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46" name="Google Shape;446;g2299ef9d14f_1_1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7" name="Shape 447"/>
        <p:cNvGrpSpPr/>
        <p:nvPr/>
      </p:nvGrpSpPr>
      <p:grpSpPr>
        <a:xfrm>
          <a:off x="0" y="0"/>
          <a:ext cx="0" cy="0"/>
          <a:chOff x="0" y="0"/>
          <a:chExt cx="0" cy="0"/>
        </a:xfrm>
      </p:grpSpPr>
      <p:sp>
        <p:nvSpPr>
          <p:cNvPr id="448" name="Google Shape;448;g2299ef9d14f_1_16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9" name="Google Shape;449;g2299ef9d14f_1_168"/>
          <p:cNvSpPr txBox="1"/>
          <p:nvPr>
            <p:ph idx="1" type="body"/>
          </p:nvPr>
        </p:nvSpPr>
        <p:spPr>
          <a:xfrm>
            <a:off x="839788" y="1681163"/>
            <a:ext cx="51579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0" name="Google Shape;450;g2299ef9d14f_1_168"/>
          <p:cNvSpPr txBox="1"/>
          <p:nvPr>
            <p:ph idx="2" type="body"/>
          </p:nvPr>
        </p:nvSpPr>
        <p:spPr>
          <a:xfrm>
            <a:off x="839788" y="2505075"/>
            <a:ext cx="5157900" cy="36849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1" name="Google Shape;451;g2299ef9d14f_1_168"/>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2" name="Google Shape;452;g2299ef9d14f_1_168"/>
          <p:cNvSpPr txBox="1"/>
          <p:nvPr>
            <p:ph idx="4" type="body"/>
          </p:nvPr>
        </p:nvSpPr>
        <p:spPr>
          <a:xfrm>
            <a:off x="6172200" y="2505075"/>
            <a:ext cx="5183100" cy="36849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3" name="Google Shape;453;g2299ef9d14f_1_1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4" name="Google Shape;454;g2299ef9d14f_1_1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5" name="Google Shape;455;g2299ef9d14f_1_1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6" name="Shape 456"/>
        <p:cNvGrpSpPr/>
        <p:nvPr/>
      </p:nvGrpSpPr>
      <p:grpSpPr>
        <a:xfrm>
          <a:off x="0" y="0"/>
          <a:ext cx="0" cy="0"/>
          <a:chOff x="0" y="0"/>
          <a:chExt cx="0" cy="0"/>
        </a:xfrm>
      </p:grpSpPr>
      <p:sp>
        <p:nvSpPr>
          <p:cNvPr id="457" name="Google Shape;457;g2299ef9d14f_1_1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58" name="Google Shape;458;g2299ef9d14f_1_1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9" name="Google Shape;459;g2299ef9d14f_1_1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0" name="Google Shape;460;g2299ef9d14f_1_1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1" name="Shape 461"/>
        <p:cNvGrpSpPr/>
        <p:nvPr/>
      </p:nvGrpSpPr>
      <p:grpSpPr>
        <a:xfrm>
          <a:off x="0" y="0"/>
          <a:ext cx="0" cy="0"/>
          <a:chOff x="0" y="0"/>
          <a:chExt cx="0" cy="0"/>
        </a:xfrm>
      </p:grpSpPr>
      <p:sp>
        <p:nvSpPr>
          <p:cNvPr id="462" name="Google Shape;462;g2299ef9d14f_1_182"/>
          <p:cNvSpPr txBox="1"/>
          <p:nvPr>
            <p:ph type="title"/>
          </p:nvPr>
        </p:nvSpPr>
        <p:spPr>
          <a:xfrm>
            <a:off x="839788" y="457200"/>
            <a:ext cx="39321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63" name="Google Shape;463;g2299ef9d14f_1_182"/>
          <p:cNvSpPr txBox="1"/>
          <p:nvPr>
            <p:ph idx="1" type="body"/>
          </p:nvPr>
        </p:nvSpPr>
        <p:spPr>
          <a:xfrm>
            <a:off x="5183188" y="987425"/>
            <a:ext cx="61725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1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464" name="Google Shape;464;g2299ef9d14f_1_18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465" name="Google Shape;465;g2299ef9d14f_1_1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6" name="Google Shape;466;g2299ef9d14f_1_1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67" name="Google Shape;467;g2299ef9d14f_1_1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8" name="Shape 468"/>
        <p:cNvGrpSpPr/>
        <p:nvPr/>
      </p:nvGrpSpPr>
      <p:grpSpPr>
        <a:xfrm>
          <a:off x="0" y="0"/>
          <a:ext cx="0" cy="0"/>
          <a:chOff x="0" y="0"/>
          <a:chExt cx="0" cy="0"/>
        </a:xfrm>
      </p:grpSpPr>
      <p:sp>
        <p:nvSpPr>
          <p:cNvPr id="469" name="Google Shape;469;g2299ef9d14f_1_189"/>
          <p:cNvSpPr txBox="1"/>
          <p:nvPr>
            <p:ph type="title"/>
          </p:nvPr>
        </p:nvSpPr>
        <p:spPr>
          <a:xfrm>
            <a:off x="839788" y="457200"/>
            <a:ext cx="39321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0" name="Google Shape;470;g2299ef9d14f_1_189"/>
          <p:cNvSpPr/>
          <p:nvPr>
            <p:ph idx="2" type="pic"/>
          </p:nvPr>
        </p:nvSpPr>
        <p:spPr>
          <a:xfrm>
            <a:off x="5183188" y="987425"/>
            <a:ext cx="6172500" cy="4873500"/>
          </a:xfrm>
          <a:prstGeom prst="rect">
            <a:avLst/>
          </a:prstGeom>
          <a:noFill/>
          <a:ln>
            <a:noFill/>
          </a:ln>
        </p:spPr>
      </p:sp>
      <p:sp>
        <p:nvSpPr>
          <p:cNvPr id="471" name="Google Shape;471;g2299ef9d14f_1_18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472" name="Google Shape;472;g2299ef9d14f_1_18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3" name="Google Shape;473;g2299ef9d14f_1_18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4" name="Google Shape;474;g2299ef9d14f_1_18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75" name="Shape 475"/>
        <p:cNvGrpSpPr/>
        <p:nvPr/>
      </p:nvGrpSpPr>
      <p:grpSpPr>
        <a:xfrm>
          <a:off x="0" y="0"/>
          <a:ext cx="0" cy="0"/>
          <a:chOff x="0" y="0"/>
          <a:chExt cx="0" cy="0"/>
        </a:xfrm>
      </p:grpSpPr>
      <p:sp>
        <p:nvSpPr>
          <p:cNvPr id="476" name="Google Shape;476;g2299ef9d14f_1_1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7" name="Google Shape;477;g2299ef9d14f_1_19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78" name="Google Shape;478;g2299ef9d14f_1_1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79" name="Google Shape;479;g2299ef9d14f_1_1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0" name="Google Shape;480;g2299ef9d14f_1_1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1" name="Shape 481"/>
        <p:cNvGrpSpPr/>
        <p:nvPr/>
      </p:nvGrpSpPr>
      <p:grpSpPr>
        <a:xfrm>
          <a:off x="0" y="0"/>
          <a:ext cx="0" cy="0"/>
          <a:chOff x="0" y="0"/>
          <a:chExt cx="0" cy="0"/>
        </a:xfrm>
      </p:grpSpPr>
      <p:sp>
        <p:nvSpPr>
          <p:cNvPr id="482" name="Google Shape;482;g2299ef9d14f_1_20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3" name="Google Shape;483;g2299ef9d14f_1_20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84" name="Google Shape;484;g2299ef9d14f_1_2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5" name="Google Shape;485;g2299ef9d14f_1_2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86" name="Google Shape;486;g2299ef9d14f_1_2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1" name="Shape 491"/>
        <p:cNvGrpSpPr/>
        <p:nvPr/>
      </p:nvGrpSpPr>
      <p:grpSpPr>
        <a:xfrm>
          <a:off x="0" y="0"/>
          <a:ext cx="0" cy="0"/>
          <a:chOff x="0" y="0"/>
          <a:chExt cx="0" cy="0"/>
        </a:xfrm>
      </p:grpSpPr>
      <p:sp>
        <p:nvSpPr>
          <p:cNvPr id="492" name="Google Shape;492;g2299ef9d14f_1_62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93" name="Google Shape;493;g2299ef9d14f_1_62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94" name="Google Shape;494;g2299ef9d14f_1_6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5" name="Shape 495"/>
        <p:cNvGrpSpPr/>
        <p:nvPr/>
      </p:nvGrpSpPr>
      <p:grpSpPr>
        <a:xfrm>
          <a:off x="0" y="0"/>
          <a:ext cx="0" cy="0"/>
          <a:chOff x="0" y="0"/>
          <a:chExt cx="0" cy="0"/>
        </a:xfrm>
      </p:grpSpPr>
      <p:sp>
        <p:nvSpPr>
          <p:cNvPr id="496" name="Google Shape;496;g2299ef9d14f_1_62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97" name="Google Shape;497;g2299ef9d14f_1_6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8" name="Shape 498"/>
        <p:cNvGrpSpPr/>
        <p:nvPr/>
      </p:nvGrpSpPr>
      <p:grpSpPr>
        <a:xfrm>
          <a:off x="0" y="0"/>
          <a:ext cx="0" cy="0"/>
          <a:chOff x="0" y="0"/>
          <a:chExt cx="0" cy="0"/>
        </a:xfrm>
      </p:grpSpPr>
      <p:sp>
        <p:nvSpPr>
          <p:cNvPr id="499" name="Google Shape;499;g2299ef9d14f_1_62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0" name="Google Shape;500;g2299ef9d14f_1_6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01" name="Google Shape;501;g2299ef9d14f_1_6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g2299ef9d14f_1_2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g2299ef9d14f_1_2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g2299ef9d14f_1_2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Text, logo&#10;&#10;Description automatically generated" id="77" name="Google Shape;77;g2299ef9d14f_1_293"/>
          <p:cNvPicPr preferRelativeResize="0"/>
          <p:nvPr/>
        </p:nvPicPr>
        <p:blipFill rotWithShape="1">
          <a:blip r:embed="rId2">
            <a:alphaModFix amt="18000"/>
          </a:blip>
          <a:srcRect b="0" l="0" r="0" t="0"/>
          <a:stretch/>
        </p:blipFill>
        <p:spPr>
          <a:xfrm>
            <a:off x="1766796" y="-900204"/>
            <a:ext cx="8658410" cy="865841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2" name="Shape 502"/>
        <p:cNvGrpSpPr/>
        <p:nvPr/>
      </p:nvGrpSpPr>
      <p:grpSpPr>
        <a:xfrm>
          <a:off x="0" y="0"/>
          <a:ext cx="0" cy="0"/>
          <a:chOff x="0" y="0"/>
          <a:chExt cx="0" cy="0"/>
        </a:xfrm>
      </p:grpSpPr>
      <p:sp>
        <p:nvSpPr>
          <p:cNvPr id="503" name="Google Shape;503;g2299ef9d14f_1_63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4" name="Google Shape;504;g2299ef9d14f_1_63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05" name="Google Shape;505;g2299ef9d14f_1_63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06" name="Google Shape;506;g2299ef9d14f_1_6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7" name="Shape 507"/>
        <p:cNvGrpSpPr/>
        <p:nvPr/>
      </p:nvGrpSpPr>
      <p:grpSpPr>
        <a:xfrm>
          <a:off x="0" y="0"/>
          <a:ext cx="0" cy="0"/>
          <a:chOff x="0" y="0"/>
          <a:chExt cx="0" cy="0"/>
        </a:xfrm>
      </p:grpSpPr>
      <p:sp>
        <p:nvSpPr>
          <p:cNvPr id="508" name="Google Shape;508;g2299ef9d14f_1_63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09" name="Google Shape;509;g2299ef9d14f_1_6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0" name="Shape 510"/>
        <p:cNvGrpSpPr/>
        <p:nvPr/>
      </p:nvGrpSpPr>
      <p:grpSpPr>
        <a:xfrm>
          <a:off x="0" y="0"/>
          <a:ext cx="0" cy="0"/>
          <a:chOff x="0" y="0"/>
          <a:chExt cx="0" cy="0"/>
        </a:xfrm>
      </p:grpSpPr>
      <p:sp>
        <p:nvSpPr>
          <p:cNvPr id="511" name="Google Shape;511;g2299ef9d14f_1_64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12" name="Google Shape;512;g2299ef9d14f_1_64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13" name="Google Shape;513;g2299ef9d14f_1_6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4" name="Shape 514"/>
        <p:cNvGrpSpPr/>
        <p:nvPr/>
      </p:nvGrpSpPr>
      <p:grpSpPr>
        <a:xfrm>
          <a:off x="0" y="0"/>
          <a:ext cx="0" cy="0"/>
          <a:chOff x="0" y="0"/>
          <a:chExt cx="0" cy="0"/>
        </a:xfrm>
      </p:grpSpPr>
      <p:sp>
        <p:nvSpPr>
          <p:cNvPr id="515" name="Google Shape;515;g2299ef9d14f_1_64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516" name="Google Shape;516;g2299ef9d14f_1_6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7" name="Shape 517"/>
        <p:cNvGrpSpPr/>
        <p:nvPr/>
      </p:nvGrpSpPr>
      <p:grpSpPr>
        <a:xfrm>
          <a:off x="0" y="0"/>
          <a:ext cx="0" cy="0"/>
          <a:chOff x="0" y="0"/>
          <a:chExt cx="0" cy="0"/>
        </a:xfrm>
      </p:grpSpPr>
      <p:sp>
        <p:nvSpPr>
          <p:cNvPr id="518" name="Google Shape;518;g2299ef9d14f_1_64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g2299ef9d14f_1_64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20" name="Google Shape;520;g2299ef9d14f_1_64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1" name="Google Shape;521;g2299ef9d14f_1_648"/>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22" name="Google Shape;522;g2299ef9d14f_1_6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3" name="Shape 523"/>
        <p:cNvGrpSpPr/>
        <p:nvPr/>
      </p:nvGrpSpPr>
      <p:grpSpPr>
        <a:xfrm>
          <a:off x="0" y="0"/>
          <a:ext cx="0" cy="0"/>
          <a:chOff x="0" y="0"/>
          <a:chExt cx="0" cy="0"/>
        </a:xfrm>
      </p:grpSpPr>
      <p:sp>
        <p:nvSpPr>
          <p:cNvPr id="524" name="Google Shape;524;g2299ef9d14f_1_65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525" name="Google Shape;525;g2299ef9d14f_1_6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6" name="Shape 526"/>
        <p:cNvGrpSpPr/>
        <p:nvPr/>
      </p:nvGrpSpPr>
      <p:grpSpPr>
        <a:xfrm>
          <a:off x="0" y="0"/>
          <a:ext cx="0" cy="0"/>
          <a:chOff x="0" y="0"/>
          <a:chExt cx="0" cy="0"/>
        </a:xfrm>
      </p:grpSpPr>
      <p:sp>
        <p:nvSpPr>
          <p:cNvPr id="527" name="Google Shape;527;g2299ef9d14f_1_65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28" name="Google Shape;528;g2299ef9d14f_1_65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29" name="Google Shape;529;g2299ef9d14f_1_6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0" name="Shape 530"/>
        <p:cNvGrpSpPr/>
        <p:nvPr/>
      </p:nvGrpSpPr>
      <p:grpSpPr>
        <a:xfrm>
          <a:off x="0" y="0"/>
          <a:ext cx="0" cy="0"/>
          <a:chOff x="0" y="0"/>
          <a:chExt cx="0" cy="0"/>
        </a:xfrm>
      </p:grpSpPr>
      <p:sp>
        <p:nvSpPr>
          <p:cNvPr id="531" name="Google Shape;531;g2299ef9d14f_1_6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5" name="Shape 535"/>
        <p:cNvGrpSpPr/>
        <p:nvPr/>
      </p:nvGrpSpPr>
      <p:grpSpPr>
        <a:xfrm>
          <a:off x="0" y="0"/>
          <a:ext cx="0" cy="0"/>
          <a:chOff x="0" y="0"/>
          <a:chExt cx="0" cy="0"/>
        </a:xfrm>
      </p:grpSpPr>
      <p:sp>
        <p:nvSpPr>
          <p:cNvPr id="536" name="Google Shape;536;g2299ef9d14f_1_972"/>
          <p:cNvSpPr txBox="1"/>
          <p:nvPr>
            <p:ph type="ctrTitle"/>
          </p:nvPr>
        </p:nvSpPr>
        <p:spPr>
          <a:xfrm>
            <a:off x="1345800" y="2071033"/>
            <a:ext cx="4325700" cy="2125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900"/>
              <a:buNone/>
              <a:defRPr b="1" sz="6000">
                <a:latin typeface="Fira Sans Extra Condensed"/>
                <a:ea typeface="Fira Sans Extra Condensed"/>
                <a:cs typeface="Fira Sans Extra Condensed"/>
                <a:sym typeface="Fira Sans Extra Condensed"/>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537" name="Google Shape;537;g2299ef9d14f_1_972"/>
          <p:cNvSpPr txBox="1"/>
          <p:nvPr>
            <p:ph idx="1" type="subTitle"/>
          </p:nvPr>
        </p:nvSpPr>
        <p:spPr>
          <a:xfrm>
            <a:off x="1357714" y="4284967"/>
            <a:ext cx="4325700" cy="501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538" name="Shape 538"/>
        <p:cNvGrpSpPr/>
        <p:nvPr/>
      </p:nvGrpSpPr>
      <p:grpSpPr>
        <a:xfrm>
          <a:off x="0" y="0"/>
          <a:ext cx="0" cy="0"/>
          <a:chOff x="0" y="0"/>
          <a:chExt cx="0" cy="0"/>
        </a:xfrm>
      </p:grpSpPr>
      <p:sp>
        <p:nvSpPr>
          <p:cNvPr id="539" name="Google Shape;539;g2299ef9d14f_1_97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grpSp>
        <p:nvGrpSpPr>
          <p:cNvPr id="85" name="Google Shape;85;p23"/>
          <p:cNvGrpSpPr/>
          <p:nvPr/>
        </p:nvGrpSpPr>
        <p:grpSpPr>
          <a:xfrm>
            <a:off x="-417513" y="0"/>
            <a:ext cx="12584114" cy="6853238"/>
            <a:chOff x="-417513" y="0"/>
            <a:chExt cx="12584114" cy="6853238"/>
          </a:xfrm>
        </p:grpSpPr>
        <p:sp>
          <p:nvSpPr>
            <p:cNvPr id="86" name="Google Shape;86;p2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3"/>
          <p:cNvGrpSpPr/>
          <p:nvPr/>
        </p:nvGrpSpPr>
        <p:grpSpPr>
          <a:xfrm>
            <a:off x="800144" y="1699589"/>
            <a:ext cx="3674476" cy="3470421"/>
            <a:chOff x="697883" y="1816768"/>
            <a:chExt cx="3674476" cy="3470421"/>
          </a:xfrm>
        </p:grpSpPr>
        <p:sp>
          <p:nvSpPr>
            <p:cNvPr id="108" name="Google Shape;108;p2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13" name="Google Shape;113;p2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540" name="Shape 540"/>
        <p:cNvGrpSpPr/>
        <p:nvPr/>
      </p:nvGrpSpPr>
      <p:grpSpPr>
        <a:xfrm>
          <a:off x="0" y="0"/>
          <a:ext cx="0" cy="0"/>
          <a:chOff x="0" y="0"/>
          <a:chExt cx="0" cy="0"/>
        </a:xfrm>
      </p:grpSpPr>
      <p:sp>
        <p:nvSpPr>
          <p:cNvPr id="541" name="Google Shape;541;g2299ef9d14f_1_977"/>
          <p:cNvSpPr txBox="1"/>
          <p:nvPr>
            <p:ph type="title"/>
          </p:nvPr>
        </p:nvSpPr>
        <p:spPr>
          <a:xfrm>
            <a:off x="950967" y="719333"/>
            <a:ext cx="10290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42" name="Google Shape;542;g2299ef9d14f_1_977"/>
          <p:cNvSpPr txBox="1"/>
          <p:nvPr>
            <p:ph idx="1" type="body"/>
          </p:nvPr>
        </p:nvSpPr>
        <p:spPr>
          <a:xfrm>
            <a:off x="950967" y="1482933"/>
            <a:ext cx="102900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543" name="Shape 543"/>
        <p:cNvGrpSpPr/>
        <p:nvPr/>
      </p:nvGrpSpPr>
      <p:grpSpPr>
        <a:xfrm>
          <a:off x="0" y="0"/>
          <a:ext cx="0" cy="0"/>
          <a:chOff x="0" y="0"/>
          <a:chExt cx="0" cy="0"/>
        </a:xfrm>
      </p:grpSpPr>
      <p:sp>
        <p:nvSpPr>
          <p:cNvPr id="544" name="Google Shape;544;g2299ef9d14f_1_980"/>
          <p:cNvSpPr txBox="1"/>
          <p:nvPr>
            <p:ph type="title"/>
          </p:nvPr>
        </p:nvSpPr>
        <p:spPr>
          <a:xfrm>
            <a:off x="950967" y="719333"/>
            <a:ext cx="10290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45" name="Google Shape;545;g2299ef9d14f_1_980"/>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46" name="Google Shape;546;g2299ef9d14f_1_980"/>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547" name="Shape 547"/>
        <p:cNvGrpSpPr/>
        <p:nvPr/>
      </p:nvGrpSpPr>
      <p:grpSpPr>
        <a:xfrm>
          <a:off x="0" y="0"/>
          <a:ext cx="0" cy="0"/>
          <a:chOff x="0" y="0"/>
          <a:chExt cx="0" cy="0"/>
        </a:xfrm>
      </p:grpSpPr>
      <p:sp>
        <p:nvSpPr>
          <p:cNvPr id="548" name="Google Shape;548;g2299ef9d14f_1_984"/>
          <p:cNvSpPr txBox="1"/>
          <p:nvPr>
            <p:ph type="title"/>
          </p:nvPr>
        </p:nvSpPr>
        <p:spPr>
          <a:xfrm>
            <a:off x="4143200" y="548633"/>
            <a:ext cx="3905700" cy="696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700"/>
              <a:buNone/>
              <a:defRPr sz="32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549" name="Shape 549"/>
        <p:cNvGrpSpPr/>
        <p:nvPr/>
      </p:nvGrpSpPr>
      <p:grpSpPr>
        <a:xfrm>
          <a:off x="0" y="0"/>
          <a:ext cx="0" cy="0"/>
          <a:chOff x="0" y="0"/>
          <a:chExt cx="0" cy="0"/>
        </a:xfrm>
      </p:grpSpPr>
      <p:sp>
        <p:nvSpPr>
          <p:cNvPr id="550" name="Google Shape;550;g2299ef9d14f_1_986"/>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51" name="Google Shape;551;g2299ef9d14f_1_986"/>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552" name="Shape 552"/>
        <p:cNvGrpSpPr/>
        <p:nvPr/>
      </p:nvGrpSpPr>
      <p:grpSpPr>
        <a:xfrm>
          <a:off x="0" y="0"/>
          <a:ext cx="0" cy="0"/>
          <a:chOff x="0" y="0"/>
          <a:chExt cx="0" cy="0"/>
        </a:xfrm>
      </p:grpSpPr>
      <p:sp>
        <p:nvSpPr>
          <p:cNvPr id="553" name="Google Shape;553;g2299ef9d14f_1_989"/>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554" name="Shape 554"/>
        <p:cNvGrpSpPr/>
        <p:nvPr/>
      </p:nvGrpSpPr>
      <p:grpSpPr>
        <a:xfrm>
          <a:off x="0" y="0"/>
          <a:ext cx="0" cy="0"/>
          <a:chOff x="0" y="0"/>
          <a:chExt cx="0" cy="0"/>
        </a:xfrm>
      </p:grpSpPr>
      <p:sp>
        <p:nvSpPr>
          <p:cNvPr id="555" name="Google Shape;555;g2299ef9d14f_1_99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2299ef9d14f_1_991"/>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57" name="Google Shape;557;g2299ef9d14f_1_991"/>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8" name="Google Shape;558;g2299ef9d14f_1_991"/>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59" name="Shape 559"/>
        <p:cNvGrpSpPr/>
        <p:nvPr/>
      </p:nvGrpSpPr>
      <p:grpSpPr>
        <a:xfrm>
          <a:off x="0" y="0"/>
          <a:ext cx="0" cy="0"/>
          <a:chOff x="0" y="0"/>
          <a:chExt cx="0" cy="0"/>
        </a:xfrm>
      </p:grpSpPr>
      <p:sp>
        <p:nvSpPr>
          <p:cNvPr id="560" name="Google Shape;560;g2299ef9d14f_1_996"/>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61" name="Shape 561"/>
        <p:cNvGrpSpPr/>
        <p:nvPr/>
      </p:nvGrpSpPr>
      <p:grpSpPr>
        <a:xfrm>
          <a:off x="0" y="0"/>
          <a:ext cx="0" cy="0"/>
          <a:chOff x="0" y="0"/>
          <a:chExt cx="0" cy="0"/>
        </a:xfrm>
      </p:grpSpPr>
      <p:sp>
        <p:nvSpPr>
          <p:cNvPr id="562" name="Google Shape;562;g2299ef9d14f_1_998"/>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63" name="Google Shape;563;g2299ef9d14f_1_998"/>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4" name="Shape 5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 name="Shape 116"/>
        <p:cNvGrpSpPr/>
        <p:nvPr/>
      </p:nvGrpSpPr>
      <p:grpSpPr>
        <a:xfrm>
          <a:off x="0" y="0"/>
          <a:ext cx="0" cy="0"/>
          <a:chOff x="0" y="0"/>
          <a:chExt cx="0" cy="0"/>
        </a:xfrm>
      </p:grpSpPr>
      <p:grpSp>
        <p:nvGrpSpPr>
          <p:cNvPr id="117" name="Google Shape;117;p21"/>
          <p:cNvGrpSpPr/>
          <p:nvPr/>
        </p:nvGrpSpPr>
        <p:grpSpPr>
          <a:xfrm>
            <a:off x="-329674" y="-59376"/>
            <a:ext cx="12515851" cy="6923798"/>
            <a:chOff x="-329674" y="-51881"/>
            <a:chExt cx="12515851" cy="6923798"/>
          </a:xfrm>
        </p:grpSpPr>
        <p:sp>
          <p:nvSpPr>
            <p:cNvPr id="118" name="Google Shape;118;p2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21"/>
          <p:cNvGrpSpPr/>
          <p:nvPr/>
        </p:nvGrpSpPr>
        <p:grpSpPr>
          <a:xfrm>
            <a:off x="1669293" y="1186483"/>
            <a:ext cx="8848345" cy="4477933"/>
            <a:chOff x="1669293" y="1186483"/>
            <a:chExt cx="8848345" cy="4477933"/>
          </a:xfrm>
        </p:grpSpPr>
        <p:sp>
          <p:nvSpPr>
            <p:cNvPr id="138" name="Google Shape;138;p21"/>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1"/>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1"/>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143" name="Google Shape;143;p2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grpSp>
        <p:nvGrpSpPr>
          <p:cNvPr id="147" name="Google Shape;147;p25"/>
          <p:cNvGrpSpPr/>
          <p:nvPr/>
        </p:nvGrpSpPr>
        <p:grpSpPr>
          <a:xfrm>
            <a:off x="-329674" y="-59376"/>
            <a:ext cx="12515851" cy="6923798"/>
            <a:chOff x="-329674" y="-51881"/>
            <a:chExt cx="12515851" cy="6923798"/>
          </a:xfrm>
        </p:grpSpPr>
        <p:sp>
          <p:nvSpPr>
            <p:cNvPr id="148" name="Google Shape;148;p2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5"/>
          <p:cNvGrpSpPr/>
          <p:nvPr/>
        </p:nvGrpSpPr>
        <p:grpSpPr>
          <a:xfrm>
            <a:off x="3259545" y="1186483"/>
            <a:ext cx="5666145" cy="4477933"/>
            <a:chOff x="3259545" y="1186483"/>
            <a:chExt cx="5666145" cy="4477933"/>
          </a:xfrm>
        </p:grpSpPr>
        <p:sp>
          <p:nvSpPr>
            <p:cNvPr id="168" name="Google Shape;168;p25"/>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5"/>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25"/>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73" name="Google Shape;173;p2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6" name="Shape 176"/>
        <p:cNvGrpSpPr/>
        <p:nvPr/>
      </p:nvGrpSpPr>
      <p:grpSpPr>
        <a:xfrm>
          <a:off x="0" y="0"/>
          <a:ext cx="0" cy="0"/>
          <a:chOff x="0" y="0"/>
          <a:chExt cx="0" cy="0"/>
        </a:xfrm>
      </p:grpSpPr>
      <p:grpSp>
        <p:nvGrpSpPr>
          <p:cNvPr id="177" name="Google Shape;177;p26"/>
          <p:cNvGrpSpPr/>
          <p:nvPr/>
        </p:nvGrpSpPr>
        <p:grpSpPr>
          <a:xfrm>
            <a:off x="-417513" y="0"/>
            <a:ext cx="12584114" cy="6853238"/>
            <a:chOff x="-417513" y="0"/>
            <a:chExt cx="12584114" cy="6853238"/>
          </a:xfrm>
        </p:grpSpPr>
        <p:sp>
          <p:nvSpPr>
            <p:cNvPr id="178" name="Google Shape;178;p2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6"/>
          <p:cNvGrpSpPr/>
          <p:nvPr/>
        </p:nvGrpSpPr>
        <p:grpSpPr>
          <a:xfrm>
            <a:off x="800144" y="1699589"/>
            <a:ext cx="3674476" cy="3470421"/>
            <a:chOff x="697883" y="1816768"/>
            <a:chExt cx="3674476" cy="3470421"/>
          </a:xfrm>
        </p:grpSpPr>
        <p:sp>
          <p:nvSpPr>
            <p:cNvPr id="200" name="Google Shape;200;p2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05" name="Google Shape;205;p26"/>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06" name="Google Shape;206;p2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2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 name="Shape 209"/>
        <p:cNvGrpSpPr/>
        <p:nvPr/>
      </p:nvGrpSpPr>
      <p:grpSpPr>
        <a:xfrm>
          <a:off x="0" y="0"/>
          <a:ext cx="0" cy="0"/>
          <a:chOff x="0" y="0"/>
          <a:chExt cx="0" cy="0"/>
        </a:xfrm>
      </p:grpSpPr>
      <p:grpSp>
        <p:nvGrpSpPr>
          <p:cNvPr id="210" name="Google Shape;210;p27"/>
          <p:cNvGrpSpPr/>
          <p:nvPr/>
        </p:nvGrpSpPr>
        <p:grpSpPr>
          <a:xfrm>
            <a:off x="-417513" y="0"/>
            <a:ext cx="12584114" cy="6853238"/>
            <a:chOff x="-417513" y="0"/>
            <a:chExt cx="12584114" cy="6853238"/>
          </a:xfrm>
        </p:grpSpPr>
        <p:sp>
          <p:nvSpPr>
            <p:cNvPr id="211" name="Google Shape;211;p2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7"/>
          <p:cNvGrpSpPr/>
          <p:nvPr/>
        </p:nvGrpSpPr>
        <p:grpSpPr>
          <a:xfrm>
            <a:off x="800144" y="1699589"/>
            <a:ext cx="3674476" cy="3470421"/>
            <a:chOff x="697883" y="1816768"/>
            <a:chExt cx="3674476" cy="3470421"/>
          </a:xfrm>
        </p:grpSpPr>
        <p:sp>
          <p:nvSpPr>
            <p:cNvPr id="233" name="Google Shape;233;p2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7"/>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27"/>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238" name="Google Shape;238;p27"/>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27"/>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240" name="Google Shape;240;p27"/>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41" name="Google Shape;241;p2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2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2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grpSp>
        <p:nvGrpSpPr>
          <p:cNvPr id="245" name="Google Shape;245;p28"/>
          <p:cNvGrpSpPr/>
          <p:nvPr/>
        </p:nvGrpSpPr>
        <p:grpSpPr>
          <a:xfrm>
            <a:off x="-417513" y="0"/>
            <a:ext cx="12584114" cy="6853238"/>
            <a:chOff x="-417513" y="0"/>
            <a:chExt cx="12584114" cy="6853238"/>
          </a:xfrm>
        </p:grpSpPr>
        <p:sp>
          <p:nvSpPr>
            <p:cNvPr id="246" name="Google Shape;246;p2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8"/>
          <p:cNvGrpSpPr/>
          <p:nvPr/>
        </p:nvGrpSpPr>
        <p:grpSpPr>
          <a:xfrm>
            <a:off x="800144" y="1699589"/>
            <a:ext cx="3674476" cy="3470421"/>
            <a:chOff x="697883" y="1816768"/>
            <a:chExt cx="3674476" cy="3470421"/>
          </a:xfrm>
        </p:grpSpPr>
        <p:sp>
          <p:nvSpPr>
            <p:cNvPr id="268" name="Google Shape;268;p2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8"/>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2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2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2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6.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2.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lt1"/>
              </a:buClr>
              <a:buSzPts val="4000"/>
              <a:buFont typeface="Calibri"/>
              <a:buNone/>
              <a:defRPr b="0"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lt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lt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lt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9pPr>
          </a:lstStyle>
          <a:p/>
        </p:txBody>
      </p:sp>
      <p:sp>
        <p:nvSpPr>
          <p:cNvPr id="8" name="Google Shape;8;p2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2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2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9"/>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81" name="Google Shape;81;p1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82" name="Google Shape;82;p1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83" name="Google Shape;83;p1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000" u="none">
                <a:solidFill>
                  <a:srgbClr val="888888"/>
                </a:solidFill>
                <a:latin typeface="Rockwell"/>
                <a:ea typeface="Rockwell"/>
                <a:cs typeface="Rockwell"/>
                <a:sym typeface="Rockwell"/>
              </a:defRPr>
            </a:lvl1pPr>
            <a:lvl2pPr indent="0" lvl="1" marL="0" marR="0" rtl="0" algn="r">
              <a:spcBef>
                <a:spcPts val="0"/>
              </a:spcBef>
              <a:buNone/>
              <a:defRPr b="0" sz="1000" u="none">
                <a:solidFill>
                  <a:srgbClr val="888888"/>
                </a:solidFill>
                <a:latin typeface="Rockwell"/>
                <a:ea typeface="Rockwell"/>
                <a:cs typeface="Rockwell"/>
                <a:sym typeface="Rockwell"/>
              </a:defRPr>
            </a:lvl2pPr>
            <a:lvl3pPr indent="0" lvl="2" marL="0" marR="0" rtl="0" algn="r">
              <a:spcBef>
                <a:spcPts val="0"/>
              </a:spcBef>
              <a:buNone/>
              <a:defRPr b="0" sz="1000" u="none">
                <a:solidFill>
                  <a:srgbClr val="888888"/>
                </a:solidFill>
                <a:latin typeface="Rockwell"/>
                <a:ea typeface="Rockwell"/>
                <a:cs typeface="Rockwell"/>
                <a:sym typeface="Rockwell"/>
              </a:defRPr>
            </a:lvl3pPr>
            <a:lvl4pPr indent="0" lvl="3" marL="0" marR="0" rtl="0" algn="r">
              <a:spcBef>
                <a:spcPts val="0"/>
              </a:spcBef>
              <a:buNone/>
              <a:defRPr b="0" sz="1000" u="none">
                <a:solidFill>
                  <a:srgbClr val="888888"/>
                </a:solidFill>
                <a:latin typeface="Rockwell"/>
                <a:ea typeface="Rockwell"/>
                <a:cs typeface="Rockwell"/>
                <a:sym typeface="Rockwell"/>
              </a:defRPr>
            </a:lvl4pPr>
            <a:lvl5pPr indent="0" lvl="4" marL="0" marR="0" rtl="0" algn="r">
              <a:spcBef>
                <a:spcPts val="0"/>
              </a:spcBef>
              <a:buNone/>
              <a:defRPr b="0" sz="1000" u="none">
                <a:solidFill>
                  <a:srgbClr val="888888"/>
                </a:solidFill>
                <a:latin typeface="Rockwell"/>
                <a:ea typeface="Rockwell"/>
                <a:cs typeface="Rockwell"/>
                <a:sym typeface="Rockwell"/>
              </a:defRPr>
            </a:lvl5pPr>
            <a:lvl6pPr indent="0" lvl="5" marL="0" marR="0" rtl="0" algn="r">
              <a:spcBef>
                <a:spcPts val="0"/>
              </a:spcBef>
              <a:buNone/>
              <a:defRPr b="0" sz="1000" u="none">
                <a:solidFill>
                  <a:srgbClr val="888888"/>
                </a:solidFill>
                <a:latin typeface="Rockwell"/>
                <a:ea typeface="Rockwell"/>
                <a:cs typeface="Rockwell"/>
                <a:sym typeface="Rockwell"/>
              </a:defRPr>
            </a:lvl6pPr>
            <a:lvl7pPr indent="0" lvl="6" marL="0" marR="0" rtl="0" algn="r">
              <a:spcBef>
                <a:spcPts val="0"/>
              </a:spcBef>
              <a:buNone/>
              <a:defRPr b="0" sz="1000" u="none">
                <a:solidFill>
                  <a:srgbClr val="888888"/>
                </a:solidFill>
                <a:latin typeface="Rockwell"/>
                <a:ea typeface="Rockwell"/>
                <a:cs typeface="Rockwell"/>
                <a:sym typeface="Rockwell"/>
              </a:defRPr>
            </a:lvl7pPr>
            <a:lvl8pPr indent="0" lvl="7" marL="0" marR="0" rtl="0" algn="r">
              <a:spcBef>
                <a:spcPts val="0"/>
              </a:spcBef>
              <a:buNone/>
              <a:defRPr b="0" sz="1000" u="none">
                <a:solidFill>
                  <a:srgbClr val="888888"/>
                </a:solidFill>
                <a:latin typeface="Rockwell"/>
                <a:ea typeface="Rockwell"/>
                <a:cs typeface="Rockwell"/>
                <a:sym typeface="Rockwell"/>
              </a:defRPr>
            </a:lvl8pPr>
            <a:lvl9pPr indent="0" lvl="8" marL="0" marR="0" rtl="0" algn="r">
              <a:spcBef>
                <a:spcPts val="0"/>
              </a:spcBef>
              <a:buNone/>
              <a:defRPr b="0" sz="1000" u="non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g2299ef9d14f_1_1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9" name="Google Shape;409;g2299ef9d14f_1_1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0" name="Google Shape;410;g2299ef9d14f_1_1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411" name="Google Shape;411;g2299ef9d14f_1_1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412" name="Google Shape;412;g2299ef9d14f_1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7" name="Shape 487"/>
        <p:cNvGrpSpPr/>
        <p:nvPr/>
      </p:nvGrpSpPr>
      <p:grpSpPr>
        <a:xfrm>
          <a:off x="0" y="0"/>
          <a:ext cx="0" cy="0"/>
          <a:chOff x="0" y="0"/>
          <a:chExt cx="0" cy="0"/>
        </a:xfrm>
      </p:grpSpPr>
      <p:sp>
        <p:nvSpPr>
          <p:cNvPr id="488" name="Google Shape;488;g2299ef9d14f_1_6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489" name="Google Shape;489;g2299ef9d14f_1_61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490" name="Google Shape;490;g2299ef9d14f_1_6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2" name="Shape 532"/>
        <p:cNvGrpSpPr/>
        <p:nvPr/>
      </p:nvGrpSpPr>
      <p:grpSpPr>
        <a:xfrm>
          <a:off x="0" y="0"/>
          <a:ext cx="0" cy="0"/>
          <a:chOff x="0" y="0"/>
          <a:chExt cx="0" cy="0"/>
        </a:xfrm>
      </p:grpSpPr>
      <p:sp>
        <p:nvSpPr>
          <p:cNvPr id="533" name="Google Shape;533;g2299ef9d14f_1_969"/>
          <p:cNvSpPr txBox="1"/>
          <p:nvPr>
            <p:ph type="title"/>
          </p:nvPr>
        </p:nvSpPr>
        <p:spPr>
          <a:xfrm>
            <a:off x="950967" y="719333"/>
            <a:ext cx="10290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SzPts val="3700"/>
              <a:buFont typeface="Fira Sans"/>
              <a:buNone/>
              <a:defRPr sz="3700">
                <a:latin typeface="Fira Sans"/>
                <a:ea typeface="Fira Sans"/>
                <a:cs typeface="Fira Sans"/>
                <a:sym typeface="Fira Sans"/>
              </a:defRPr>
            </a:lvl1pPr>
            <a:lvl2pPr lvl="1" rtl="0">
              <a:spcBef>
                <a:spcPts val="0"/>
              </a:spcBef>
              <a:spcAft>
                <a:spcPts val="0"/>
              </a:spcAft>
              <a:buSzPts val="3700"/>
              <a:buFont typeface="Fira Sans"/>
              <a:buNone/>
              <a:defRPr sz="3700">
                <a:latin typeface="Fira Sans"/>
                <a:ea typeface="Fira Sans"/>
                <a:cs typeface="Fira Sans"/>
                <a:sym typeface="Fira Sans"/>
              </a:defRPr>
            </a:lvl2pPr>
            <a:lvl3pPr lvl="2" rtl="0">
              <a:spcBef>
                <a:spcPts val="0"/>
              </a:spcBef>
              <a:spcAft>
                <a:spcPts val="0"/>
              </a:spcAft>
              <a:buSzPts val="3700"/>
              <a:buFont typeface="Fira Sans"/>
              <a:buNone/>
              <a:defRPr sz="3700">
                <a:latin typeface="Fira Sans"/>
                <a:ea typeface="Fira Sans"/>
                <a:cs typeface="Fira Sans"/>
                <a:sym typeface="Fira Sans"/>
              </a:defRPr>
            </a:lvl3pPr>
            <a:lvl4pPr lvl="3" rtl="0">
              <a:spcBef>
                <a:spcPts val="0"/>
              </a:spcBef>
              <a:spcAft>
                <a:spcPts val="0"/>
              </a:spcAft>
              <a:buSzPts val="3700"/>
              <a:buFont typeface="Fira Sans"/>
              <a:buNone/>
              <a:defRPr sz="3700">
                <a:latin typeface="Fira Sans"/>
                <a:ea typeface="Fira Sans"/>
                <a:cs typeface="Fira Sans"/>
                <a:sym typeface="Fira Sans"/>
              </a:defRPr>
            </a:lvl4pPr>
            <a:lvl5pPr lvl="4" rtl="0">
              <a:spcBef>
                <a:spcPts val="0"/>
              </a:spcBef>
              <a:spcAft>
                <a:spcPts val="0"/>
              </a:spcAft>
              <a:buSzPts val="3700"/>
              <a:buFont typeface="Fira Sans"/>
              <a:buNone/>
              <a:defRPr sz="3700">
                <a:latin typeface="Fira Sans"/>
                <a:ea typeface="Fira Sans"/>
                <a:cs typeface="Fira Sans"/>
                <a:sym typeface="Fira Sans"/>
              </a:defRPr>
            </a:lvl5pPr>
            <a:lvl6pPr lvl="5" rtl="0">
              <a:spcBef>
                <a:spcPts val="0"/>
              </a:spcBef>
              <a:spcAft>
                <a:spcPts val="0"/>
              </a:spcAft>
              <a:buSzPts val="3700"/>
              <a:buFont typeface="Fira Sans"/>
              <a:buNone/>
              <a:defRPr sz="3700">
                <a:latin typeface="Fira Sans"/>
                <a:ea typeface="Fira Sans"/>
                <a:cs typeface="Fira Sans"/>
                <a:sym typeface="Fira Sans"/>
              </a:defRPr>
            </a:lvl6pPr>
            <a:lvl7pPr lvl="6" rtl="0">
              <a:spcBef>
                <a:spcPts val="0"/>
              </a:spcBef>
              <a:spcAft>
                <a:spcPts val="0"/>
              </a:spcAft>
              <a:buSzPts val="3700"/>
              <a:buFont typeface="Fira Sans"/>
              <a:buNone/>
              <a:defRPr sz="3700">
                <a:latin typeface="Fira Sans"/>
                <a:ea typeface="Fira Sans"/>
                <a:cs typeface="Fira Sans"/>
                <a:sym typeface="Fira Sans"/>
              </a:defRPr>
            </a:lvl7pPr>
            <a:lvl8pPr lvl="7" rtl="0">
              <a:spcBef>
                <a:spcPts val="0"/>
              </a:spcBef>
              <a:spcAft>
                <a:spcPts val="0"/>
              </a:spcAft>
              <a:buSzPts val="3700"/>
              <a:buFont typeface="Fira Sans"/>
              <a:buNone/>
              <a:defRPr sz="3700">
                <a:latin typeface="Fira Sans"/>
                <a:ea typeface="Fira Sans"/>
                <a:cs typeface="Fira Sans"/>
                <a:sym typeface="Fira Sans"/>
              </a:defRPr>
            </a:lvl8pPr>
            <a:lvl9pPr lvl="8" rtl="0">
              <a:spcBef>
                <a:spcPts val="0"/>
              </a:spcBef>
              <a:spcAft>
                <a:spcPts val="0"/>
              </a:spcAft>
              <a:buSzPts val="3700"/>
              <a:buFont typeface="Fira Sans"/>
              <a:buNone/>
              <a:defRPr sz="3700">
                <a:latin typeface="Fira Sans"/>
                <a:ea typeface="Fira Sans"/>
                <a:cs typeface="Fira Sans"/>
                <a:sym typeface="Fira Sans"/>
              </a:defRPr>
            </a:lvl9pPr>
          </a:lstStyle>
          <a:p/>
        </p:txBody>
      </p:sp>
      <p:sp>
        <p:nvSpPr>
          <p:cNvPr id="534" name="Google Shape;534;g2299ef9d14f_1_969"/>
          <p:cNvSpPr txBox="1"/>
          <p:nvPr>
            <p:ph idx="1" type="body"/>
          </p:nvPr>
        </p:nvSpPr>
        <p:spPr>
          <a:xfrm>
            <a:off x="950967" y="1482933"/>
            <a:ext cx="102900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SzPts val="2400"/>
              <a:buFont typeface="Fira Sans"/>
              <a:buChar char="●"/>
              <a:defRPr sz="2400">
                <a:latin typeface="Fira Sans"/>
                <a:ea typeface="Fira Sans"/>
                <a:cs typeface="Fira Sans"/>
                <a:sym typeface="Fira Sans"/>
              </a:defRPr>
            </a:lvl1pPr>
            <a:lvl2pPr indent="-349250" lvl="1" marL="914400" rtl="0">
              <a:lnSpc>
                <a:spcPct val="115000"/>
              </a:lnSpc>
              <a:spcBef>
                <a:spcPts val="2100"/>
              </a:spcBef>
              <a:spcAft>
                <a:spcPts val="0"/>
              </a:spcAft>
              <a:buSzPts val="1900"/>
              <a:buFont typeface="Fira Sans"/>
              <a:buChar char="○"/>
              <a:defRPr sz="1900">
                <a:latin typeface="Fira Sans"/>
                <a:ea typeface="Fira Sans"/>
                <a:cs typeface="Fira Sans"/>
                <a:sym typeface="Fira Sans"/>
              </a:defRPr>
            </a:lvl2pPr>
            <a:lvl3pPr indent="-349250" lvl="2" marL="1371600" rtl="0">
              <a:lnSpc>
                <a:spcPct val="115000"/>
              </a:lnSpc>
              <a:spcBef>
                <a:spcPts val="2100"/>
              </a:spcBef>
              <a:spcAft>
                <a:spcPts val="0"/>
              </a:spcAft>
              <a:buSzPts val="1900"/>
              <a:buFont typeface="Fira Sans"/>
              <a:buChar char="■"/>
              <a:defRPr sz="1900">
                <a:latin typeface="Fira Sans"/>
                <a:ea typeface="Fira Sans"/>
                <a:cs typeface="Fira Sans"/>
                <a:sym typeface="Fira Sans"/>
              </a:defRPr>
            </a:lvl3pPr>
            <a:lvl4pPr indent="-349250" lvl="3" marL="1828800" rtl="0">
              <a:lnSpc>
                <a:spcPct val="115000"/>
              </a:lnSpc>
              <a:spcBef>
                <a:spcPts val="2100"/>
              </a:spcBef>
              <a:spcAft>
                <a:spcPts val="0"/>
              </a:spcAft>
              <a:buSzPts val="1900"/>
              <a:buFont typeface="Fira Sans"/>
              <a:buChar char="●"/>
              <a:defRPr sz="1900">
                <a:latin typeface="Fira Sans"/>
                <a:ea typeface="Fira Sans"/>
                <a:cs typeface="Fira Sans"/>
                <a:sym typeface="Fira Sans"/>
              </a:defRPr>
            </a:lvl4pPr>
            <a:lvl5pPr indent="-349250" lvl="4" marL="2286000" rtl="0">
              <a:lnSpc>
                <a:spcPct val="115000"/>
              </a:lnSpc>
              <a:spcBef>
                <a:spcPts val="2100"/>
              </a:spcBef>
              <a:spcAft>
                <a:spcPts val="0"/>
              </a:spcAft>
              <a:buSzPts val="1900"/>
              <a:buFont typeface="Fira Sans"/>
              <a:buChar char="○"/>
              <a:defRPr sz="1900">
                <a:latin typeface="Fira Sans"/>
                <a:ea typeface="Fira Sans"/>
                <a:cs typeface="Fira Sans"/>
                <a:sym typeface="Fira Sans"/>
              </a:defRPr>
            </a:lvl5pPr>
            <a:lvl6pPr indent="-349250" lvl="5" marL="2743200" rtl="0">
              <a:lnSpc>
                <a:spcPct val="115000"/>
              </a:lnSpc>
              <a:spcBef>
                <a:spcPts val="2100"/>
              </a:spcBef>
              <a:spcAft>
                <a:spcPts val="0"/>
              </a:spcAft>
              <a:buSzPts val="1900"/>
              <a:buFont typeface="Fira Sans"/>
              <a:buChar char="■"/>
              <a:defRPr sz="1900">
                <a:latin typeface="Fira Sans"/>
                <a:ea typeface="Fira Sans"/>
                <a:cs typeface="Fira Sans"/>
                <a:sym typeface="Fira Sans"/>
              </a:defRPr>
            </a:lvl6pPr>
            <a:lvl7pPr indent="-349250" lvl="6" marL="3200400" rtl="0">
              <a:lnSpc>
                <a:spcPct val="115000"/>
              </a:lnSpc>
              <a:spcBef>
                <a:spcPts val="2100"/>
              </a:spcBef>
              <a:spcAft>
                <a:spcPts val="0"/>
              </a:spcAft>
              <a:buSzPts val="1900"/>
              <a:buFont typeface="Fira Sans"/>
              <a:buChar char="●"/>
              <a:defRPr sz="1900">
                <a:latin typeface="Fira Sans"/>
                <a:ea typeface="Fira Sans"/>
                <a:cs typeface="Fira Sans"/>
                <a:sym typeface="Fira Sans"/>
              </a:defRPr>
            </a:lvl7pPr>
            <a:lvl8pPr indent="-349250" lvl="7" marL="3657600" rtl="0">
              <a:lnSpc>
                <a:spcPct val="115000"/>
              </a:lnSpc>
              <a:spcBef>
                <a:spcPts val="2100"/>
              </a:spcBef>
              <a:spcAft>
                <a:spcPts val="0"/>
              </a:spcAft>
              <a:buSzPts val="1900"/>
              <a:buFont typeface="Fira Sans"/>
              <a:buChar char="○"/>
              <a:defRPr sz="1900">
                <a:latin typeface="Fira Sans"/>
                <a:ea typeface="Fira Sans"/>
                <a:cs typeface="Fira Sans"/>
                <a:sym typeface="Fira Sans"/>
              </a:defRPr>
            </a:lvl8pPr>
            <a:lvl9pPr indent="-349250" lvl="8" marL="4114800" rtl="0">
              <a:lnSpc>
                <a:spcPct val="115000"/>
              </a:lnSpc>
              <a:spcBef>
                <a:spcPts val="2100"/>
              </a:spcBef>
              <a:spcAft>
                <a:spcPts val="2100"/>
              </a:spcAft>
              <a:buSzPts val="1900"/>
              <a:buFont typeface="Fira Sans"/>
              <a:buChar char="■"/>
              <a:defRPr sz="1900">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15.jpg"/><Relationship Id="rId7" Type="http://schemas.openxmlformats.org/officeDocument/2006/relationships/hyperlink" Target="http://drive.google.com/file/d/1ugErhsL-ZVgTdbN2JZKu2Y0m5bt_HmAp/view" TargetMode="External"/><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37.png"/><Relationship Id="rId7"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51.png"/><Relationship Id="rId9"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50.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41.png"/><Relationship Id="rId7"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41.png"/><Relationship Id="rId5"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5.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76.png"/><Relationship Id="rId5"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60.png"/><Relationship Id="rId5"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81.png"/><Relationship Id="rId6"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80.png"/><Relationship Id="rId6"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72.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75.jp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ZcnIYkAPJjSG6ibpw_q0doRSryk4mzgq/view"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A0000"/>
            </a:gs>
            <a:gs pos="100000">
              <a:srgbClr val="0C0C0C"/>
            </a:gs>
          </a:gsLst>
          <a:path path="circle">
            <a:fillToRect b="50%" l="50%" r="50%" t="50%"/>
          </a:path>
          <a:tileRect/>
        </a:gradFill>
      </p:bgPr>
    </p:bg>
    <p:spTree>
      <p:nvGrpSpPr>
        <p:cNvPr id="568" name="Shape 568"/>
        <p:cNvGrpSpPr/>
        <p:nvPr/>
      </p:nvGrpSpPr>
      <p:grpSpPr>
        <a:xfrm>
          <a:off x="0" y="0"/>
          <a:ext cx="0" cy="0"/>
          <a:chOff x="0" y="0"/>
          <a:chExt cx="0" cy="0"/>
        </a:xfrm>
      </p:grpSpPr>
      <p:pic>
        <p:nvPicPr>
          <p:cNvPr descr="A picture containing outdoor object, star, night sky&#10;&#10;Description automatically generated" id="569" name="Google Shape;569;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group of people in clothing&#10;&#10;Description automatically generated with medium confidence" id="570" name="Google Shape;570;g2299ef9d14f_1_104"/>
          <p:cNvPicPr preferRelativeResize="0"/>
          <p:nvPr/>
        </p:nvPicPr>
        <p:blipFill rotWithShape="1">
          <a:blip r:embed="rId4">
            <a:alphaModFix/>
          </a:blip>
          <a:srcRect b="0" l="0" r="0" t="0"/>
          <a:stretch/>
        </p:blipFill>
        <p:spPr>
          <a:xfrm>
            <a:off x="-1891597" y="-19836"/>
            <a:ext cx="15975193" cy="6897674"/>
          </a:xfrm>
          <a:prstGeom prst="rect">
            <a:avLst/>
          </a:prstGeom>
          <a:noFill/>
          <a:ln>
            <a:noFill/>
          </a:ln>
        </p:spPr>
      </p:pic>
      <p:pic>
        <p:nvPicPr>
          <p:cNvPr descr="A group of people in clothing&#10;&#10;Description automatically generated with medium confidence" id="571" name="Google Shape;571;g2299ef9d14f_1_104"/>
          <p:cNvPicPr preferRelativeResize="0"/>
          <p:nvPr/>
        </p:nvPicPr>
        <p:blipFill rotWithShape="1">
          <a:blip r:embed="rId5">
            <a:alphaModFix/>
          </a:blip>
          <a:srcRect b="0" l="0" r="0" t="0"/>
          <a:stretch/>
        </p:blipFill>
        <p:spPr>
          <a:xfrm>
            <a:off x="-1845657" y="0"/>
            <a:ext cx="15883319" cy="6858001"/>
          </a:xfrm>
          <a:prstGeom prst="rect">
            <a:avLst/>
          </a:prstGeom>
          <a:noFill/>
          <a:ln>
            <a:noFill/>
          </a:ln>
        </p:spPr>
      </p:pic>
      <p:pic>
        <p:nvPicPr>
          <p:cNvPr descr="A group of people in garment&#10;&#10;Description automatically generated with low confidence" id="572" name="Google Shape;572;g2299ef9d14f_1_104"/>
          <p:cNvPicPr preferRelativeResize="0"/>
          <p:nvPr/>
        </p:nvPicPr>
        <p:blipFill rotWithShape="1">
          <a:blip r:embed="rId6">
            <a:alphaModFix/>
          </a:blip>
          <a:srcRect b="0" l="0" r="0" t="0"/>
          <a:stretch/>
        </p:blipFill>
        <p:spPr>
          <a:xfrm>
            <a:off x="-365760" y="0"/>
            <a:ext cx="12923521" cy="9832993"/>
          </a:xfrm>
          <a:prstGeom prst="rect">
            <a:avLst/>
          </a:prstGeom>
          <a:noFill/>
          <a:ln>
            <a:noFill/>
          </a:ln>
        </p:spPr>
      </p:pic>
      <p:pic>
        <p:nvPicPr>
          <p:cNvPr descr="A picture containing outdoor object, star, night sky&#10;&#10;Description automatically generated" id="573" name="Google Shape;573;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picture containing outdoor object, star, night sky&#10;&#10;Description automatically generated" id="574" name="Google Shape;574;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pic>
        <p:nvPicPr>
          <p:cNvPr descr="A group of people in clothing&#10;&#10;Description automatically generated with medium confidence" id="575" name="Google Shape;575;g2299ef9d14f_1_104"/>
          <p:cNvPicPr preferRelativeResize="0"/>
          <p:nvPr/>
        </p:nvPicPr>
        <p:blipFill rotWithShape="1">
          <a:blip r:embed="rId4">
            <a:alphaModFix/>
          </a:blip>
          <a:srcRect b="0" l="0" r="0" t="0"/>
          <a:stretch/>
        </p:blipFill>
        <p:spPr>
          <a:xfrm>
            <a:off x="-1891597" y="-19836"/>
            <a:ext cx="15975193" cy="6897674"/>
          </a:xfrm>
          <a:prstGeom prst="rect">
            <a:avLst/>
          </a:prstGeom>
          <a:noFill/>
          <a:ln>
            <a:noFill/>
          </a:ln>
        </p:spPr>
      </p:pic>
      <p:pic>
        <p:nvPicPr>
          <p:cNvPr descr="A group of people in clothing&#10;&#10;Description automatically generated with medium confidence" id="576" name="Google Shape;576;g2299ef9d14f_1_104"/>
          <p:cNvPicPr preferRelativeResize="0"/>
          <p:nvPr/>
        </p:nvPicPr>
        <p:blipFill rotWithShape="1">
          <a:blip r:embed="rId5">
            <a:alphaModFix/>
          </a:blip>
          <a:srcRect b="0" l="0" r="0" t="0"/>
          <a:stretch/>
        </p:blipFill>
        <p:spPr>
          <a:xfrm>
            <a:off x="-1845657" y="0"/>
            <a:ext cx="15883319" cy="6858001"/>
          </a:xfrm>
          <a:prstGeom prst="rect">
            <a:avLst/>
          </a:prstGeom>
          <a:noFill/>
          <a:ln>
            <a:noFill/>
          </a:ln>
        </p:spPr>
      </p:pic>
      <p:pic>
        <p:nvPicPr>
          <p:cNvPr descr="A picture containing outdoor object, star, night sky&#10;&#10;Description automatically generated" id="577" name="Google Shape;577;g2299ef9d14f_1_104"/>
          <p:cNvPicPr preferRelativeResize="0"/>
          <p:nvPr/>
        </p:nvPicPr>
        <p:blipFill rotWithShape="1">
          <a:blip r:embed="rId3">
            <a:alphaModFix/>
          </a:blip>
          <a:srcRect b="0" l="0" r="0" t="0"/>
          <a:stretch/>
        </p:blipFill>
        <p:spPr>
          <a:xfrm>
            <a:off x="-1264920" y="-19836"/>
            <a:ext cx="14721848" cy="6897670"/>
          </a:xfrm>
          <a:prstGeom prst="rect">
            <a:avLst/>
          </a:prstGeom>
          <a:noFill/>
          <a:ln>
            <a:noFill/>
          </a:ln>
        </p:spPr>
      </p:pic>
      <p:sp>
        <p:nvSpPr>
          <p:cNvPr id="578" name="Google Shape;578;g2299ef9d14f_1_104"/>
          <p:cNvSpPr/>
          <p:nvPr/>
        </p:nvSpPr>
        <p:spPr>
          <a:xfrm>
            <a:off x="-1489130" y="-362490"/>
            <a:ext cx="15170100" cy="7948500"/>
          </a:xfrm>
          <a:prstGeom prst="rect">
            <a:avLst/>
          </a:prstGeom>
          <a:solidFill>
            <a:srgbClr val="0C0C0C">
              <a:alpha val="8000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SzPts val="1300"/>
              <a:buNone/>
            </a:pPr>
            <a:r>
              <a:t/>
            </a:r>
            <a:endParaRPr b="0" i="0" sz="1900" u="none" cap="none" strike="noStrike">
              <a:solidFill>
                <a:schemeClr val="lt1"/>
              </a:solidFill>
              <a:latin typeface="Calibri"/>
              <a:ea typeface="Calibri"/>
              <a:cs typeface="Calibri"/>
              <a:sym typeface="Calibri"/>
            </a:endParaRPr>
          </a:p>
        </p:txBody>
      </p:sp>
      <p:sp>
        <p:nvSpPr>
          <p:cNvPr id="579" name="Google Shape;579;g2299ef9d14f_1_104"/>
          <p:cNvSpPr txBox="1"/>
          <p:nvPr/>
        </p:nvSpPr>
        <p:spPr>
          <a:xfrm>
            <a:off x="2901867" y="1287566"/>
            <a:ext cx="6387900" cy="315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9900" u="none" cap="none" strike="noStrike">
                <a:solidFill>
                  <a:srgbClr val="FF0000"/>
                </a:solidFill>
                <a:latin typeface="Bebas Neue"/>
                <a:ea typeface="Bebas Neue"/>
                <a:cs typeface="Bebas Neue"/>
                <a:sym typeface="Bebas Neue"/>
              </a:rPr>
              <a:t>MARVEL</a:t>
            </a:r>
            <a:endParaRPr sz="1500"/>
          </a:p>
        </p:txBody>
      </p:sp>
      <p:cxnSp>
        <p:nvCxnSpPr>
          <p:cNvPr id="580" name="Google Shape;580;g2299ef9d14f_1_104"/>
          <p:cNvCxnSpPr/>
          <p:nvPr/>
        </p:nvCxnSpPr>
        <p:spPr>
          <a:xfrm>
            <a:off x="3159760" y="3903785"/>
            <a:ext cx="5984100" cy="0"/>
          </a:xfrm>
          <a:prstGeom prst="straightConnector1">
            <a:avLst/>
          </a:prstGeom>
          <a:noFill/>
          <a:ln cap="flat" cmpd="sng" w="9525">
            <a:solidFill>
              <a:schemeClr val="lt1"/>
            </a:solidFill>
            <a:prstDash val="solid"/>
            <a:miter lim="800000"/>
            <a:headEnd len="sm" w="sm" type="none"/>
            <a:tailEnd len="sm" w="sm" type="none"/>
          </a:ln>
        </p:spPr>
      </p:cxnSp>
      <p:cxnSp>
        <p:nvCxnSpPr>
          <p:cNvPr id="581" name="Google Shape;581;g2299ef9d14f_1_104"/>
          <p:cNvCxnSpPr/>
          <p:nvPr/>
        </p:nvCxnSpPr>
        <p:spPr>
          <a:xfrm>
            <a:off x="3159760" y="4594665"/>
            <a:ext cx="5984100" cy="0"/>
          </a:xfrm>
          <a:prstGeom prst="straightConnector1">
            <a:avLst/>
          </a:prstGeom>
          <a:noFill/>
          <a:ln cap="flat" cmpd="sng" w="9525">
            <a:solidFill>
              <a:schemeClr val="lt1"/>
            </a:solidFill>
            <a:prstDash val="solid"/>
            <a:miter lim="800000"/>
            <a:headEnd len="sm" w="sm" type="none"/>
            <a:tailEnd len="sm" w="sm" type="none"/>
          </a:ln>
        </p:spPr>
      </p:cxnSp>
      <p:pic>
        <p:nvPicPr>
          <p:cNvPr id="582" name="Google Shape;582;g2299ef9d14f_1_104" title="Slide2 new.wav">
            <a:hlinkClick r:id="rId7"/>
          </p:cNvPr>
          <p:cNvPicPr preferRelativeResize="0"/>
          <p:nvPr/>
        </p:nvPicPr>
        <p:blipFill>
          <a:blip r:embed="rId8">
            <a:alphaModFix/>
          </a:blip>
          <a:stretch>
            <a:fillRect/>
          </a:stretch>
        </p:blipFill>
        <p:spPr>
          <a:xfrm>
            <a:off x="12999725" y="5975575"/>
            <a:ext cx="457200" cy="457200"/>
          </a:xfrm>
          <a:prstGeom prst="rect">
            <a:avLst/>
          </a:prstGeom>
          <a:noFill/>
          <a:ln>
            <a:noFill/>
          </a:ln>
        </p:spPr>
      </p:pic>
      <p:sp>
        <p:nvSpPr>
          <p:cNvPr id="583" name="Google Shape;583;g2299ef9d14f_1_104"/>
          <p:cNvSpPr txBox="1"/>
          <p:nvPr/>
        </p:nvSpPr>
        <p:spPr>
          <a:xfrm>
            <a:off x="-258033" y="3810667"/>
            <a:ext cx="128196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rgbClr val="CCCCCC"/>
                </a:solidFill>
                <a:latin typeface="Comfortaa"/>
                <a:ea typeface="Comfortaa"/>
                <a:cs typeface="Comfortaa"/>
                <a:sym typeface="Comfortaa"/>
              </a:rPr>
              <a:t>Marvel-ous Insights on Marvel Cinematic Universe</a:t>
            </a:r>
            <a:endParaRPr b="1" sz="1100">
              <a:solidFill>
                <a:srgbClr val="CCCCCC"/>
              </a:solidFill>
              <a:latin typeface="Comfortaa"/>
              <a:ea typeface="Comfortaa"/>
              <a:cs typeface="Comfortaa"/>
              <a:sym typeface="Comfortaa"/>
            </a:endParaRPr>
          </a:p>
        </p:txBody>
      </p:sp>
      <p:sp>
        <p:nvSpPr>
          <p:cNvPr id="584" name="Google Shape;584;g2299ef9d14f_1_104"/>
          <p:cNvSpPr txBox="1"/>
          <p:nvPr/>
        </p:nvSpPr>
        <p:spPr>
          <a:xfrm>
            <a:off x="-265667" y="4608567"/>
            <a:ext cx="125868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300">
                <a:solidFill>
                  <a:srgbClr val="D9D9D9"/>
                </a:solidFill>
                <a:latin typeface="Lexend"/>
                <a:ea typeface="Lexend"/>
                <a:cs typeface="Lexend"/>
                <a:sym typeface="Lexend"/>
              </a:rPr>
              <a:t>Team 7</a:t>
            </a:r>
            <a:endParaRPr b="1" sz="3300">
              <a:solidFill>
                <a:srgbClr val="D9D9D9"/>
              </a:solidFill>
              <a:latin typeface="Lexend"/>
              <a:ea typeface="Lexend"/>
              <a:cs typeface="Lexend"/>
              <a:sym typeface="Lexend"/>
            </a:endParaRPr>
          </a:p>
        </p:txBody>
      </p:sp>
      <p:sp>
        <p:nvSpPr>
          <p:cNvPr id="585" name="Google Shape;585;g2299ef9d14f_1_104"/>
          <p:cNvSpPr txBox="1"/>
          <p:nvPr/>
        </p:nvSpPr>
        <p:spPr>
          <a:xfrm>
            <a:off x="709767" y="5363467"/>
            <a:ext cx="18933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US" sz="1600">
                <a:solidFill>
                  <a:srgbClr val="D9D9D9"/>
                </a:solidFill>
                <a:latin typeface="Open Sans"/>
                <a:ea typeface="Open Sans"/>
                <a:cs typeface="Open Sans"/>
                <a:sym typeface="Open Sans"/>
              </a:rPr>
              <a:t>Sowmya Kuruba</a:t>
            </a:r>
            <a:endParaRPr b="1" sz="1600">
              <a:solidFill>
                <a:srgbClr val="D9D9D9"/>
              </a:solidFill>
              <a:latin typeface="Open Sans"/>
              <a:ea typeface="Open Sans"/>
              <a:cs typeface="Open Sans"/>
              <a:sym typeface="Open Sans"/>
            </a:endParaRPr>
          </a:p>
        </p:txBody>
      </p:sp>
      <p:sp>
        <p:nvSpPr>
          <p:cNvPr id="586" name="Google Shape;586;g2299ef9d14f_1_104"/>
          <p:cNvSpPr txBox="1"/>
          <p:nvPr/>
        </p:nvSpPr>
        <p:spPr>
          <a:xfrm>
            <a:off x="9655200" y="5342867"/>
            <a:ext cx="17532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Nikhil Thota</a:t>
            </a:r>
            <a:endParaRPr b="1" sz="1600">
              <a:solidFill>
                <a:srgbClr val="D9D9D9"/>
              </a:solidFill>
              <a:latin typeface="Open Sans"/>
              <a:ea typeface="Open Sans"/>
              <a:cs typeface="Open Sans"/>
              <a:sym typeface="Open Sans"/>
            </a:endParaRPr>
          </a:p>
        </p:txBody>
      </p:sp>
      <p:sp>
        <p:nvSpPr>
          <p:cNvPr id="587" name="Google Shape;587;g2299ef9d14f_1_104"/>
          <p:cNvSpPr txBox="1"/>
          <p:nvPr/>
        </p:nvSpPr>
        <p:spPr>
          <a:xfrm>
            <a:off x="2602967" y="5363467"/>
            <a:ext cx="23715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US" sz="1600">
                <a:solidFill>
                  <a:srgbClr val="D9D9D9"/>
                </a:solidFill>
                <a:latin typeface="Open Sans"/>
                <a:ea typeface="Open Sans"/>
                <a:cs typeface="Open Sans"/>
                <a:sym typeface="Open Sans"/>
              </a:rPr>
              <a:t>Madhura Bhatsoori</a:t>
            </a:r>
            <a:endParaRPr b="1" sz="1600">
              <a:solidFill>
                <a:srgbClr val="D9D9D9"/>
              </a:solidFill>
              <a:latin typeface="Open Sans"/>
              <a:ea typeface="Open Sans"/>
              <a:cs typeface="Open Sans"/>
              <a:sym typeface="Open Sans"/>
            </a:endParaRPr>
          </a:p>
        </p:txBody>
      </p:sp>
      <p:sp>
        <p:nvSpPr>
          <p:cNvPr id="588" name="Google Shape;588;g2299ef9d14f_1_104"/>
          <p:cNvSpPr txBox="1"/>
          <p:nvPr/>
        </p:nvSpPr>
        <p:spPr>
          <a:xfrm>
            <a:off x="4802333" y="5363467"/>
            <a:ext cx="22341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Pooja Manjunatha</a:t>
            </a:r>
            <a:endParaRPr b="1" sz="1600">
              <a:solidFill>
                <a:srgbClr val="D9D9D9"/>
              </a:solidFill>
              <a:latin typeface="Open Sans"/>
              <a:ea typeface="Open Sans"/>
              <a:cs typeface="Open Sans"/>
              <a:sym typeface="Open Sans"/>
            </a:endParaRPr>
          </a:p>
        </p:txBody>
      </p:sp>
      <p:sp>
        <p:nvSpPr>
          <p:cNvPr id="589" name="Google Shape;589;g2299ef9d14f_1_104"/>
          <p:cNvSpPr txBox="1"/>
          <p:nvPr/>
        </p:nvSpPr>
        <p:spPr>
          <a:xfrm>
            <a:off x="7058767" y="5381667"/>
            <a:ext cx="25740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solidFill>
                  <a:srgbClr val="D9D9D9"/>
                </a:solidFill>
                <a:latin typeface="Open Sans"/>
                <a:ea typeface="Open Sans"/>
                <a:cs typeface="Open Sans"/>
                <a:sym typeface="Open Sans"/>
              </a:rPr>
              <a:t>Anitha Balachandran</a:t>
            </a:r>
            <a:endParaRPr b="1" sz="1600">
              <a:solidFill>
                <a:srgbClr val="D9D9D9"/>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350"/>
                                        <p:tgtEl>
                                          <p:spTgt spid="577"/>
                                        </p:tgtEl>
                                      </p:cBhvr>
                                    </p:animEffect>
                                    <p:set>
                                      <p:cBhvr>
                                        <p:cTn dur="1" fill="hold">
                                          <p:stCondLst>
                                            <p:cond delay="350"/>
                                          </p:stCondLst>
                                        </p:cTn>
                                        <p:tgtEl>
                                          <p:spTgt spid="577"/>
                                        </p:tgtEl>
                                        <p:attrNameLst>
                                          <p:attrName>style.visibility</p:attrName>
                                        </p:attrNameLst>
                                      </p:cBhvr>
                                      <p:to>
                                        <p:strVal val="hidden"/>
                                      </p:to>
                                    </p:set>
                                  </p:childTnLst>
                                </p:cTn>
                              </p:par>
                            </p:childTnLst>
                          </p:cTn>
                        </p:par>
                        <p:par>
                          <p:cTn fill="hold">
                            <p:stCondLst>
                              <p:cond delay="350"/>
                            </p:stCondLst>
                            <p:childTnLst>
                              <p:par>
                                <p:cTn fill="hold" nodeType="afterEffect" presetClass="exit" presetID="10" presetSubtype="0">
                                  <p:stCondLst>
                                    <p:cond delay="0"/>
                                  </p:stCondLst>
                                  <p:childTnLst>
                                    <p:animEffect filter="fade" transition="out">
                                      <p:cBhvr>
                                        <p:cTn dur="350"/>
                                        <p:tgtEl>
                                          <p:spTgt spid="576"/>
                                        </p:tgtEl>
                                      </p:cBhvr>
                                    </p:animEffect>
                                    <p:set>
                                      <p:cBhvr>
                                        <p:cTn dur="1" fill="hold">
                                          <p:stCondLst>
                                            <p:cond delay="350"/>
                                          </p:stCondLst>
                                        </p:cTn>
                                        <p:tgtEl>
                                          <p:spTgt spid="576"/>
                                        </p:tgtEl>
                                        <p:attrNameLst>
                                          <p:attrName>style.visibility</p:attrName>
                                        </p:attrNameLst>
                                      </p:cBhvr>
                                      <p:to>
                                        <p:strVal val="hidden"/>
                                      </p:to>
                                    </p:set>
                                  </p:childTnLst>
                                </p:cTn>
                              </p:par>
                            </p:childTnLst>
                          </p:cTn>
                        </p:par>
                        <p:par>
                          <p:cTn fill="hold">
                            <p:stCondLst>
                              <p:cond delay="700"/>
                            </p:stCondLst>
                            <p:childTnLst>
                              <p:par>
                                <p:cTn fill="hold" nodeType="afterEffect" presetClass="exit" presetID="10" presetSubtype="0">
                                  <p:stCondLst>
                                    <p:cond delay="0"/>
                                  </p:stCondLst>
                                  <p:childTnLst>
                                    <p:animEffect filter="fade" transition="out">
                                      <p:cBhvr>
                                        <p:cTn dur="350"/>
                                        <p:tgtEl>
                                          <p:spTgt spid="575"/>
                                        </p:tgtEl>
                                      </p:cBhvr>
                                    </p:animEffect>
                                    <p:set>
                                      <p:cBhvr>
                                        <p:cTn dur="1" fill="hold">
                                          <p:stCondLst>
                                            <p:cond delay="350"/>
                                          </p:stCondLst>
                                        </p:cTn>
                                        <p:tgtEl>
                                          <p:spTgt spid="575"/>
                                        </p:tgtEl>
                                        <p:attrNameLst>
                                          <p:attrName>style.visibility</p:attrName>
                                        </p:attrNameLst>
                                      </p:cBhvr>
                                      <p:to>
                                        <p:strVal val="hidden"/>
                                      </p:to>
                                    </p:set>
                                  </p:childTnLst>
                                </p:cTn>
                              </p:par>
                            </p:childTnLst>
                          </p:cTn>
                        </p:par>
                        <p:par>
                          <p:cTn fill="hold">
                            <p:stCondLst>
                              <p:cond delay="1050"/>
                            </p:stCondLst>
                            <p:childTnLst>
                              <p:par>
                                <p:cTn fill="hold" nodeType="afterEffect" presetClass="exit" presetID="10" presetSubtype="0">
                                  <p:stCondLst>
                                    <p:cond delay="0"/>
                                  </p:stCondLst>
                                  <p:childTnLst>
                                    <p:animEffect filter="fade" transition="out">
                                      <p:cBhvr>
                                        <p:cTn dur="350"/>
                                        <p:tgtEl>
                                          <p:spTgt spid="573"/>
                                        </p:tgtEl>
                                      </p:cBhvr>
                                    </p:animEffect>
                                    <p:set>
                                      <p:cBhvr>
                                        <p:cTn dur="1" fill="hold">
                                          <p:stCondLst>
                                            <p:cond delay="350"/>
                                          </p:stCondLst>
                                        </p:cTn>
                                        <p:tgtEl>
                                          <p:spTgt spid="573"/>
                                        </p:tgtEl>
                                        <p:attrNameLst>
                                          <p:attrName>style.visibility</p:attrName>
                                        </p:attrNameLst>
                                      </p:cBhvr>
                                      <p:to>
                                        <p:strVal val="hidden"/>
                                      </p:to>
                                    </p:set>
                                  </p:childTnLst>
                                </p:cTn>
                              </p:par>
                            </p:childTnLst>
                          </p:cTn>
                        </p:par>
                        <p:par>
                          <p:cTn fill="hold">
                            <p:stCondLst>
                              <p:cond delay="1400"/>
                            </p:stCondLst>
                            <p:childTnLst>
                              <p:par>
                                <p:cTn fill="hold" nodeType="afterEffect" presetClass="exit" presetID="10" presetSubtype="0">
                                  <p:stCondLst>
                                    <p:cond delay="0"/>
                                  </p:stCondLst>
                                  <p:childTnLst>
                                    <p:animEffect filter="fade" transition="out">
                                      <p:cBhvr>
                                        <p:cTn dur="350"/>
                                        <p:tgtEl>
                                          <p:spTgt spid="572"/>
                                        </p:tgtEl>
                                      </p:cBhvr>
                                    </p:animEffect>
                                    <p:set>
                                      <p:cBhvr>
                                        <p:cTn dur="1" fill="hold">
                                          <p:stCondLst>
                                            <p:cond delay="350"/>
                                          </p:stCondLst>
                                        </p:cTn>
                                        <p:tgtEl>
                                          <p:spTgt spid="572"/>
                                        </p:tgtEl>
                                        <p:attrNameLst>
                                          <p:attrName>style.visibility</p:attrName>
                                        </p:attrNameLst>
                                      </p:cBhvr>
                                      <p:to>
                                        <p:strVal val="hidden"/>
                                      </p:to>
                                    </p:set>
                                  </p:childTnLst>
                                </p:cTn>
                              </p:par>
                            </p:childTnLst>
                          </p:cTn>
                        </p:par>
                        <p:par>
                          <p:cTn fill="hold">
                            <p:stCondLst>
                              <p:cond delay="1750"/>
                            </p:stCondLst>
                            <p:childTnLst>
                              <p:par>
                                <p:cTn fill="hold" nodeType="afterEffect" presetClass="exit" presetID="10" presetSubtype="0">
                                  <p:stCondLst>
                                    <p:cond delay="0"/>
                                  </p:stCondLst>
                                  <p:childTnLst>
                                    <p:animEffect filter="fade" transition="out">
                                      <p:cBhvr>
                                        <p:cTn dur="350"/>
                                        <p:tgtEl>
                                          <p:spTgt spid="571"/>
                                        </p:tgtEl>
                                      </p:cBhvr>
                                    </p:animEffect>
                                    <p:set>
                                      <p:cBhvr>
                                        <p:cTn dur="1" fill="hold">
                                          <p:stCondLst>
                                            <p:cond delay="350"/>
                                          </p:stCondLst>
                                        </p:cTn>
                                        <p:tgtEl>
                                          <p:spTgt spid="571"/>
                                        </p:tgtEl>
                                        <p:attrNameLst>
                                          <p:attrName>style.visibility</p:attrName>
                                        </p:attrNameLst>
                                      </p:cBhvr>
                                      <p:to>
                                        <p:strVal val="hidden"/>
                                      </p:to>
                                    </p:set>
                                  </p:childTnLst>
                                </p:cTn>
                              </p:par>
                            </p:childTnLst>
                          </p:cTn>
                        </p:par>
                        <p:par>
                          <p:cTn fill="hold">
                            <p:stCondLst>
                              <p:cond delay="2100"/>
                            </p:stCondLst>
                            <p:childTnLst>
                              <p:par>
                                <p:cTn fill="hold" nodeType="afterEffect" presetClass="exit" presetID="10" presetSubtype="0">
                                  <p:stCondLst>
                                    <p:cond delay="0"/>
                                  </p:stCondLst>
                                  <p:childTnLst>
                                    <p:animEffect filter="fade" transition="out">
                                      <p:cBhvr>
                                        <p:cTn dur="350"/>
                                        <p:tgtEl>
                                          <p:spTgt spid="570"/>
                                        </p:tgtEl>
                                      </p:cBhvr>
                                    </p:animEffect>
                                    <p:set>
                                      <p:cBhvr>
                                        <p:cTn dur="1" fill="hold">
                                          <p:stCondLst>
                                            <p:cond delay="350"/>
                                          </p:stCondLst>
                                        </p:cTn>
                                        <p:tgtEl>
                                          <p:spTgt spid="57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par>
                          <p:cTn fill="hold">
                            <p:stCondLst>
                              <p:cond delay="2450"/>
                            </p:stCondLst>
                            <p:childTnLst>
                              <p:par>
                                <p:cTn fill="hold" nodeType="after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par>
                          <p:cTn fill="hold">
                            <p:stCondLst>
                              <p:cond delay="3450"/>
                            </p:stCondLst>
                            <p:childTnLst>
                              <p:par>
                                <p:cTn fill="hold" nodeType="afterEffect" presetClass="entr" presetID="2" presetSubtype="2">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1000"/>
                                        <p:tgtEl>
                                          <p:spTgt spid="583"/>
                                        </p:tgtEl>
                                        <p:attrNameLst>
                                          <p:attrName>ppt_y</p:attrName>
                                        </p:attrNameLst>
                                      </p:cBhvr>
                                      <p:tavLst>
                                        <p:tav fmla="" tm="0">
                                          <p:val>
                                            <p:strVal val="#ppt_y+1"/>
                                          </p:val>
                                        </p:tav>
                                        <p:tav fmla="" tm="100000">
                                          <p:val>
                                            <p:strVal val="#ppt_y"/>
                                          </p:val>
                                        </p:tav>
                                      </p:tavLst>
                                    </p:anim>
                                  </p:childTnLst>
                                </p:cTn>
                              </p:par>
                            </p:childTnLst>
                          </p:cTn>
                        </p:par>
                        <p:par>
                          <p:cTn fill="hold">
                            <p:stCondLst>
                              <p:cond delay="4450"/>
                            </p:stCondLst>
                            <p:childTnLst>
                              <p:par>
                                <p:cTn fill="hold" nodeType="afterEffect" presetClass="entr" presetID="2" presetSubtype="4">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
                                        <p:tgtEl>
                                          <p:spTgt spid="585"/>
                                        </p:tgtEl>
                                        <p:attrNameLst>
                                          <p:attrName>ppt_y</p:attrName>
                                        </p:attrNameLst>
                                      </p:cBhvr>
                                      <p:tavLst>
                                        <p:tav fmla="" tm="0">
                                          <p:val>
                                            <p:strVal val="#ppt_y+1"/>
                                          </p:val>
                                        </p:tav>
                                        <p:tav fmla="" tm="100000">
                                          <p:val>
                                            <p:strVal val="#ppt_y"/>
                                          </p:val>
                                        </p:tav>
                                      </p:tavLst>
                                    </p:anim>
                                  </p:childTnLst>
                                </p:cTn>
                              </p:par>
                            </p:childTnLst>
                          </p:cTn>
                        </p:par>
                        <p:par>
                          <p:cTn fill="hold">
                            <p:stCondLst>
                              <p:cond delay="4550"/>
                            </p:stCondLst>
                            <p:childTnLst>
                              <p:par>
                                <p:cTn fill="hold" nodeType="afterEffect" presetClass="entr" presetID="2" presetSubtype="4">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
                                        <p:tgtEl>
                                          <p:spTgt spid="587"/>
                                        </p:tgtEl>
                                        <p:attrNameLst>
                                          <p:attrName>ppt_y</p:attrName>
                                        </p:attrNameLst>
                                      </p:cBhvr>
                                      <p:tavLst>
                                        <p:tav fmla="" tm="0">
                                          <p:val>
                                            <p:strVal val="#ppt_y+1"/>
                                          </p:val>
                                        </p:tav>
                                        <p:tav fmla="" tm="100000">
                                          <p:val>
                                            <p:strVal val="#ppt_y"/>
                                          </p:val>
                                        </p:tav>
                                      </p:tavLst>
                                    </p:anim>
                                  </p:childTnLst>
                                </p:cTn>
                              </p:par>
                            </p:childTnLst>
                          </p:cTn>
                        </p:par>
                        <p:par>
                          <p:cTn fill="hold">
                            <p:stCondLst>
                              <p:cond delay="4650"/>
                            </p:stCondLst>
                            <p:childTnLst>
                              <p:par>
                                <p:cTn fill="hold" nodeType="afterEffect" presetClass="entr" presetID="2" presetSubtype="4">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
                                        <p:tgtEl>
                                          <p:spTgt spid="588"/>
                                        </p:tgtEl>
                                        <p:attrNameLst>
                                          <p:attrName>ppt_y</p:attrName>
                                        </p:attrNameLst>
                                      </p:cBhvr>
                                      <p:tavLst>
                                        <p:tav fmla="" tm="0">
                                          <p:val>
                                            <p:strVal val="#ppt_y+1"/>
                                          </p:val>
                                        </p:tav>
                                        <p:tav fmla="" tm="100000">
                                          <p:val>
                                            <p:strVal val="#ppt_y"/>
                                          </p:val>
                                        </p:tav>
                                      </p:tavLst>
                                    </p:anim>
                                  </p:childTnLst>
                                </p:cTn>
                              </p:par>
                            </p:childTnLst>
                          </p:cTn>
                        </p:par>
                        <p:par>
                          <p:cTn fill="hold">
                            <p:stCondLst>
                              <p:cond delay="4750"/>
                            </p:stCondLst>
                            <p:childTnLst>
                              <p:par>
                                <p:cTn fill="hold" nodeType="afterEffect" presetClass="entr" presetID="2" presetSubtype="4">
                                  <p:stCondLst>
                                    <p:cond delay="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100"/>
                                        <p:tgtEl>
                                          <p:spTgt spid="589"/>
                                        </p:tgtEl>
                                        <p:attrNameLst>
                                          <p:attrName>ppt_y</p:attrName>
                                        </p:attrNameLst>
                                      </p:cBhvr>
                                      <p:tavLst>
                                        <p:tav fmla="" tm="0">
                                          <p:val>
                                            <p:strVal val="#ppt_y+1"/>
                                          </p:val>
                                        </p:tav>
                                        <p:tav fmla="" tm="100000">
                                          <p:val>
                                            <p:strVal val="#ppt_y"/>
                                          </p:val>
                                        </p:tav>
                                      </p:tavLst>
                                    </p:anim>
                                  </p:childTnLst>
                                </p:cTn>
                              </p:par>
                            </p:childTnLst>
                          </p:cTn>
                        </p:par>
                        <p:par>
                          <p:cTn fill="hold">
                            <p:stCondLst>
                              <p:cond delay="4850"/>
                            </p:stCondLst>
                            <p:childTnLst>
                              <p:par>
                                <p:cTn fill="hold" nodeType="after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
                                        <p:tgtEl>
                                          <p:spTgt spid="586"/>
                                        </p:tgtEl>
                                        <p:attrNameLst>
                                          <p:attrName>ppt_y</p:attrName>
                                        </p:attrNameLst>
                                      </p:cBhvr>
                                      <p:tavLst>
                                        <p:tav fmla="" tm="0">
                                          <p:val>
                                            <p:strVal val="#ppt_y+1"/>
                                          </p:val>
                                        </p:tav>
                                        <p:tav fmla="" tm="100000">
                                          <p:val>
                                            <p:strVal val="#ppt_y"/>
                                          </p:val>
                                        </p:tav>
                                      </p:tavLst>
                                    </p:anim>
                                  </p:childTnLst>
                                </p:cTn>
                              </p:par>
                            </p:childTnLst>
                          </p:cTn>
                        </p:par>
                        <p:par>
                          <p:cTn fill="hold">
                            <p:stCondLst>
                              <p:cond delay="4950"/>
                            </p:stCondLst>
                            <p:childTnLst>
                              <p:par>
                                <p:cTn fill="hold" nodeType="afterEffect" presetClass="entr" presetID="23" presetSubtype="16">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3200"/>
                                        <p:tgtEl>
                                          <p:spTgt spid="584"/>
                                        </p:tgtEl>
                                        <p:attrNameLst>
                                          <p:attrName>ppt_w</p:attrName>
                                        </p:attrNameLst>
                                      </p:cBhvr>
                                      <p:tavLst>
                                        <p:tav fmla="" tm="0">
                                          <p:val>
                                            <p:strVal val="0"/>
                                          </p:val>
                                        </p:tav>
                                        <p:tav fmla="" tm="100000">
                                          <p:val>
                                            <p:strVal val="#ppt_w"/>
                                          </p:val>
                                        </p:tav>
                                      </p:tavLst>
                                    </p:anim>
                                    <p:anim calcmode="lin" valueType="num">
                                      <p:cBhvr additive="base">
                                        <p:cTn dur="3200"/>
                                        <p:tgtEl>
                                          <p:spTgt spid="5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g24391bc08a0_3_8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774" name="Google Shape;774;g24391bc08a0_3_87"/>
          <p:cNvGrpSpPr/>
          <p:nvPr/>
        </p:nvGrpSpPr>
        <p:grpSpPr>
          <a:xfrm>
            <a:off x="15075" y="2375"/>
            <a:ext cx="12161838" cy="6853238"/>
            <a:chOff x="4763" y="0"/>
            <a:chExt cx="12161838" cy="6853238"/>
          </a:xfrm>
        </p:grpSpPr>
        <p:sp>
          <p:nvSpPr>
            <p:cNvPr id="775" name="Google Shape;775;g24391bc08a0_3_87"/>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776" name="Google Shape;776;g24391bc08a0_3_8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24391bc08a0_3_8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4391bc08a0_3_87"/>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4391bc08a0_3_8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4391bc08a0_3_8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24391bc08a0_3_87"/>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4391bc08a0_3_8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24391bc08a0_3_8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4391bc08a0_3_87"/>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4391bc08a0_3_8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24391bc08a0_3_87"/>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24391bc08a0_3_8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24391bc08a0_3_87"/>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4391bc08a0_3_8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24391bc08a0_3_87"/>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12700">
              <a:solidFill>
                <a:schemeClr val="accent1">
                  <a:alpha val="1176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4391bc08a0_3_87"/>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9525">
              <a:solidFill>
                <a:schemeClr val="accent1">
                  <a:alpha val="1176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24391bc08a0_3_8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24391bc08a0_3_8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24391bc08a0_3_8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5" name="Google Shape;795;g24391bc08a0_3_87"/>
          <p:cNvPicPr preferRelativeResize="0"/>
          <p:nvPr/>
        </p:nvPicPr>
        <p:blipFill>
          <a:blip r:embed="rId3">
            <a:alphaModFix/>
          </a:blip>
          <a:stretch>
            <a:fillRect/>
          </a:stretch>
        </p:blipFill>
        <p:spPr>
          <a:xfrm>
            <a:off x="163825" y="1113550"/>
            <a:ext cx="11297251" cy="5029825"/>
          </a:xfrm>
          <a:prstGeom prst="rect">
            <a:avLst/>
          </a:prstGeom>
          <a:noFill/>
          <a:ln>
            <a:noFill/>
          </a:ln>
        </p:spPr>
      </p:pic>
      <p:sp>
        <p:nvSpPr>
          <p:cNvPr id="796" name="Google Shape;796;g24391bc08a0_3_87"/>
          <p:cNvSpPr txBox="1"/>
          <p:nvPr/>
        </p:nvSpPr>
        <p:spPr>
          <a:xfrm>
            <a:off x="0" y="128325"/>
            <a:ext cx="61809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000">
                <a:solidFill>
                  <a:srgbClr val="C00000"/>
                </a:solidFill>
                <a:latin typeface="Comfortaa"/>
                <a:ea typeface="Comfortaa"/>
                <a:cs typeface="Comfortaa"/>
                <a:sym typeface="Comfortaa"/>
              </a:rPr>
              <a:t>Data Pre-processing</a:t>
            </a:r>
            <a:endParaRPr b="1" sz="3000">
              <a:solidFill>
                <a:srgbClr val="C00000"/>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0" name="Shape 800"/>
        <p:cNvGrpSpPr/>
        <p:nvPr/>
      </p:nvGrpSpPr>
      <p:grpSpPr>
        <a:xfrm>
          <a:off x="0" y="0"/>
          <a:ext cx="0" cy="0"/>
          <a:chOff x="0" y="0"/>
          <a:chExt cx="0" cy="0"/>
        </a:xfrm>
      </p:grpSpPr>
      <p:sp>
        <p:nvSpPr>
          <p:cNvPr id="801" name="Google Shape;801;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sp>
        <p:nvSpPr>
          <p:cNvPr id="802" name="Google Shape;802;p13"/>
          <p:cNvSpPr txBox="1"/>
          <p:nvPr/>
        </p:nvSpPr>
        <p:spPr>
          <a:xfrm>
            <a:off x="322268" y="266700"/>
            <a:ext cx="44157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Data Cleaning </a:t>
            </a:r>
            <a:endParaRPr b="1" sz="4800">
              <a:solidFill>
                <a:schemeClr val="accent1"/>
              </a:solidFill>
              <a:latin typeface="Calibri"/>
              <a:ea typeface="Calibri"/>
              <a:cs typeface="Calibri"/>
              <a:sym typeface="Calibri"/>
            </a:endParaRPr>
          </a:p>
        </p:txBody>
      </p:sp>
      <p:pic>
        <p:nvPicPr>
          <p:cNvPr id="803" name="Google Shape;803;p13"/>
          <p:cNvPicPr preferRelativeResize="0"/>
          <p:nvPr/>
        </p:nvPicPr>
        <p:blipFill>
          <a:blip r:embed="rId3">
            <a:alphaModFix/>
          </a:blip>
          <a:stretch>
            <a:fillRect/>
          </a:stretch>
        </p:blipFill>
        <p:spPr>
          <a:xfrm>
            <a:off x="106075" y="1181850"/>
            <a:ext cx="2023675" cy="1969125"/>
          </a:xfrm>
          <a:prstGeom prst="rect">
            <a:avLst/>
          </a:prstGeom>
          <a:noFill/>
          <a:ln>
            <a:noFill/>
          </a:ln>
        </p:spPr>
      </p:pic>
      <p:pic>
        <p:nvPicPr>
          <p:cNvPr id="804" name="Google Shape;804;p13"/>
          <p:cNvPicPr preferRelativeResize="0"/>
          <p:nvPr/>
        </p:nvPicPr>
        <p:blipFill>
          <a:blip r:embed="rId4">
            <a:alphaModFix/>
          </a:blip>
          <a:stretch>
            <a:fillRect/>
          </a:stretch>
        </p:blipFill>
        <p:spPr>
          <a:xfrm>
            <a:off x="2343650" y="1181850"/>
            <a:ext cx="1896250" cy="1961725"/>
          </a:xfrm>
          <a:prstGeom prst="rect">
            <a:avLst/>
          </a:prstGeom>
          <a:noFill/>
          <a:ln>
            <a:noFill/>
          </a:ln>
        </p:spPr>
      </p:pic>
      <p:pic>
        <p:nvPicPr>
          <p:cNvPr id="805" name="Google Shape;805;p13"/>
          <p:cNvPicPr preferRelativeResize="0"/>
          <p:nvPr/>
        </p:nvPicPr>
        <p:blipFill>
          <a:blip r:embed="rId5">
            <a:alphaModFix/>
          </a:blip>
          <a:stretch>
            <a:fillRect/>
          </a:stretch>
        </p:blipFill>
        <p:spPr>
          <a:xfrm>
            <a:off x="106075" y="3696450"/>
            <a:ext cx="4759400" cy="2826100"/>
          </a:xfrm>
          <a:prstGeom prst="rect">
            <a:avLst/>
          </a:prstGeom>
          <a:noFill/>
          <a:ln>
            <a:noFill/>
          </a:ln>
        </p:spPr>
      </p:pic>
      <p:pic>
        <p:nvPicPr>
          <p:cNvPr id="806" name="Google Shape;806;p13"/>
          <p:cNvPicPr preferRelativeResize="0"/>
          <p:nvPr/>
        </p:nvPicPr>
        <p:blipFill>
          <a:blip r:embed="rId6">
            <a:alphaModFix/>
          </a:blip>
          <a:stretch>
            <a:fillRect/>
          </a:stretch>
        </p:blipFill>
        <p:spPr>
          <a:xfrm>
            <a:off x="5078488" y="3985025"/>
            <a:ext cx="6614726" cy="2719275"/>
          </a:xfrm>
          <a:prstGeom prst="rect">
            <a:avLst/>
          </a:prstGeom>
          <a:noFill/>
          <a:ln>
            <a:noFill/>
          </a:ln>
        </p:spPr>
      </p:pic>
      <p:pic>
        <p:nvPicPr>
          <p:cNvPr id="807" name="Google Shape;807;p13"/>
          <p:cNvPicPr preferRelativeResize="0"/>
          <p:nvPr/>
        </p:nvPicPr>
        <p:blipFill>
          <a:blip r:embed="rId7">
            <a:alphaModFix/>
          </a:blip>
          <a:stretch>
            <a:fillRect/>
          </a:stretch>
        </p:blipFill>
        <p:spPr>
          <a:xfrm>
            <a:off x="4987850" y="625550"/>
            <a:ext cx="6705375" cy="3070900"/>
          </a:xfrm>
          <a:prstGeom prst="rect">
            <a:avLst/>
          </a:prstGeom>
          <a:noFill/>
          <a:ln>
            <a:noFill/>
          </a:ln>
        </p:spPr>
      </p:pic>
      <p:sp>
        <p:nvSpPr>
          <p:cNvPr id="808" name="Google Shape;808;p13"/>
          <p:cNvSpPr txBox="1"/>
          <p:nvPr/>
        </p:nvSpPr>
        <p:spPr>
          <a:xfrm>
            <a:off x="106075" y="3150975"/>
            <a:ext cx="2168700" cy="3849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900">
                <a:solidFill>
                  <a:srgbClr val="0C0C0C"/>
                </a:solidFill>
                <a:latin typeface="Open Sans"/>
                <a:ea typeface="Open Sans"/>
                <a:cs typeface="Open Sans"/>
                <a:sym typeface="Open Sans"/>
              </a:rPr>
              <a:t>Before handling null values</a:t>
            </a:r>
            <a:endParaRPr b="1" sz="900">
              <a:solidFill>
                <a:srgbClr val="0C0C0C"/>
              </a:solidFill>
              <a:latin typeface="Open Sans"/>
              <a:ea typeface="Open Sans"/>
              <a:cs typeface="Open Sans"/>
              <a:sym typeface="Open Sans"/>
            </a:endParaRPr>
          </a:p>
        </p:txBody>
      </p:sp>
      <p:sp>
        <p:nvSpPr>
          <p:cNvPr id="809" name="Google Shape;809;p13"/>
          <p:cNvSpPr txBox="1"/>
          <p:nvPr/>
        </p:nvSpPr>
        <p:spPr>
          <a:xfrm>
            <a:off x="2343650" y="3150975"/>
            <a:ext cx="1952700" cy="3849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900">
                <a:solidFill>
                  <a:srgbClr val="0C0C0C"/>
                </a:solidFill>
                <a:latin typeface="Open Sans"/>
                <a:ea typeface="Open Sans"/>
                <a:cs typeface="Open Sans"/>
                <a:sym typeface="Open Sans"/>
              </a:rPr>
              <a:t>After</a:t>
            </a:r>
            <a:r>
              <a:rPr b="1" lang="en-US" sz="900">
                <a:solidFill>
                  <a:srgbClr val="0C0C0C"/>
                </a:solidFill>
                <a:latin typeface="Open Sans"/>
                <a:ea typeface="Open Sans"/>
                <a:cs typeface="Open Sans"/>
                <a:sym typeface="Open Sans"/>
              </a:rPr>
              <a:t> handling null values</a:t>
            </a:r>
            <a:endParaRPr b="1" sz="1200">
              <a:solidFill>
                <a:srgbClr val="0C0C0C"/>
              </a:solidFill>
              <a:latin typeface="Open Sans"/>
              <a:ea typeface="Open Sans"/>
              <a:cs typeface="Open Sans"/>
              <a:sym typeface="Open Sans"/>
            </a:endParaRPr>
          </a:p>
        </p:txBody>
      </p:sp>
      <p:sp>
        <p:nvSpPr>
          <p:cNvPr id="810" name="Google Shape;810;p13"/>
          <p:cNvSpPr txBox="1"/>
          <p:nvPr/>
        </p:nvSpPr>
        <p:spPr>
          <a:xfrm>
            <a:off x="5340425" y="125400"/>
            <a:ext cx="3035100" cy="4308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200">
                <a:solidFill>
                  <a:srgbClr val="0C0C0C"/>
                </a:solidFill>
                <a:latin typeface="Open Sans"/>
                <a:ea typeface="Open Sans"/>
                <a:cs typeface="Open Sans"/>
                <a:sym typeface="Open Sans"/>
              </a:rPr>
              <a:t>Before data cleaning</a:t>
            </a:r>
            <a:endParaRPr b="1" sz="1200">
              <a:solidFill>
                <a:srgbClr val="0C0C0C"/>
              </a:solidFill>
              <a:latin typeface="Open Sans"/>
              <a:ea typeface="Open Sans"/>
              <a:cs typeface="Open Sans"/>
              <a:sym typeface="Open Sans"/>
            </a:endParaRPr>
          </a:p>
        </p:txBody>
      </p:sp>
      <p:sp>
        <p:nvSpPr>
          <p:cNvPr id="811" name="Google Shape;811;p13"/>
          <p:cNvSpPr txBox="1"/>
          <p:nvPr/>
        </p:nvSpPr>
        <p:spPr>
          <a:xfrm>
            <a:off x="588725" y="6457800"/>
            <a:ext cx="3210900" cy="4002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000">
                <a:solidFill>
                  <a:srgbClr val="0C0C0C"/>
                </a:solidFill>
                <a:latin typeface="Open Sans"/>
                <a:ea typeface="Open Sans"/>
                <a:cs typeface="Open Sans"/>
                <a:sym typeface="Open Sans"/>
              </a:rPr>
              <a:t>D</a:t>
            </a:r>
            <a:r>
              <a:rPr b="1" lang="en-US" sz="1000">
                <a:solidFill>
                  <a:srgbClr val="0C0C0C"/>
                </a:solidFill>
                <a:latin typeface="Open Sans"/>
                <a:ea typeface="Open Sans"/>
                <a:cs typeface="Open Sans"/>
                <a:sym typeface="Open Sans"/>
              </a:rPr>
              <a:t>ata cleaning</a:t>
            </a:r>
            <a:endParaRPr b="1" sz="1000">
              <a:solidFill>
                <a:srgbClr val="0C0C0C"/>
              </a:solidFill>
              <a:latin typeface="Open Sans"/>
              <a:ea typeface="Open Sans"/>
              <a:cs typeface="Open Sans"/>
              <a:sym typeface="Open Sans"/>
            </a:endParaRPr>
          </a:p>
        </p:txBody>
      </p:sp>
      <p:sp>
        <p:nvSpPr>
          <p:cNvPr id="812" name="Google Shape;812;p13"/>
          <p:cNvSpPr txBox="1"/>
          <p:nvPr/>
        </p:nvSpPr>
        <p:spPr>
          <a:xfrm>
            <a:off x="6904050" y="6304100"/>
            <a:ext cx="3210900" cy="4002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000">
                <a:solidFill>
                  <a:srgbClr val="0C0C0C"/>
                </a:solidFill>
                <a:latin typeface="Open Sans"/>
                <a:ea typeface="Open Sans"/>
                <a:cs typeface="Open Sans"/>
                <a:sym typeface="Open Sans"/>
              </a:rPr>
              <a:t>After data cleaning</a:t>
            </a:r>
            <a:endParaRPr b="1" sz="1000">
              <a:solidFill>
                <a:srgbClr val="0C0C0C"/>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6" name="Shape 816"/>
        <p:cNvGrpSpPr/>
        <p:nvPr/>
      </p:nvGrpSpPr>
      <p:grpSpPr>
        <a:xfrm>
          <a:off x="0" y="0"/>
          <a:ext cx="0" cy="0"/>
          <a:chOff x="0" y="0"/>
          <a:chExt cx="0" cy="0"/>
        </a:xfrm>
      </p:grpSpPr>
      <p:grpSp>
        <p:nvGrpSpPr>
          <p:cNvPr id="817" name="Google Shape;817;p12"/>
          <p:cNvGrpSpPr/>
          <p:nvPr/>
        </p:nvGrpSpPr>
        <p:grpSpPr>
          <a:xfrm>
            <a:off x="-329674" y="-59376"/>
            <a:ext cx="12515851" cy="6923798"/>
            <a:chOff x="-329674" y="-51881"/>
            <a:chExt cx="12515851" cy="6923798"/>
          </a:xfrm>
        </p:grpSpPr>
        <p:sp>
          <p:nvSpPr>
            <p:cNvPr id="818" name="Google Shape;818;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12"/>
          <p:cNvGrpSpPr/>
          <p:nvPr/>
        </p:nvGrpSpPr>
        <p:grpSpPr>
          <a:xfrm>
            <a:off x="1669293" y="1186483"/>
            <a:ext cx="8848345" cy="4477933"/>
            <a:chOff x="1669293" y="1186483"/>
            <a:chExt cx="8848345" cy="4477933"/>
          </a:xfrm>
        </p:grpSpPr>
        <p:sp>
          <p:nvSpPr>
            <p:cNvPr id="838" name="Google Shape;838;p12"/>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2"/>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12"/>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Rockwell"/>
              <a:ea typeface="Rockwell"/>
              <a:cs typeface="Rockwell"/>
              <a:sym typeface="Rockwell"/>
            </a:endParaRPr>
          </a:p>
        </p:txBody>
      </p:sp>
      <p:grpSp>
        <p:nvGrpSpPr>
          <p:cNvPr id="842" name="Google Shape;842;p12"/>
          <p:cNvGrpSpPr/>
          <p:nvPr/>
        </p:nvGrpSpPr>
        <p:grpSpPr>
          <a:xfrm>
            <a:off x="-329674" y="-59376"/>
            <a:ext cx="12515851" cy="6923798"/>
            <a:chOff x="-329674" y="-51881"/>
            <a:chExt cx="12515851" cy="6923798"/>
          </a:xfrm>
        </p:grpSpPr>
        <p:sp>
          <p:nvSpPr>
            <p:cNvPr id="843" name="Google Shape;843;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47"/>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845" name="Google Shape;845;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6"/>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0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12"/>
          <p:cNvSpPr txBox="1"/>
          <p:nvPr/>
        </p:nvSpPr>
        <p:spPr>
          <a:xfrm>
            <a:off x="308249" y="58175"/>
            <a:ext cx="9339300" cy="915300"/>
          </a:xfrm>
          <a:prstGeom prst="rect">
            <a:avLst/>
          </a:prstGeom>
          <a:noFill/>
          <a:ln>
            <a:noFill/>
          </a:ln>
        </p:spPr>
        <p:txBody>
          <a:bodyPr anchorCtr="0" anchor="b" bIns="228600" lIns="228600" spcFirstLastPara="1" rIns="228600" wrap="square" tIns="228600">
            <a:noAutofit/>
          </a:bodyPr>
          <a:lstStyle/>
          <a:p>
            <a:pPr indent="0" lvl="0" marL="0" marR="0" rtl="0" algn="l">
              <a:lnSpc>
                <a:spcPct val="85000"/>
              </a:lnSpc>
              <a:spcBef>
                <a:spcPts val="0"/>
              </a:spcBef>
              <a:spcAft>
                <a:spcPts val="0"/>
              </a:spcAft>
              <a:buClr>
                <a:schemeClr val="accent1"/>
              </a:buClr>
              <a:buSzPts val="4800"/>
              <a:buFont typeface="Calibri"/>
              <a:buNone/>
            </a:pPr>
            <a:r>
              <a:rPr b="1" i="0" lang="en-US" sz="3500" cap="none">
                <a:solidFill>
                  <a:srgbClr val="C00000"/>
                </a:solidFill>
                <a:latin typeface="Comfortaa"/>
                <a:ea typeface="Comfortaa"/>
                <a:cs typeface="Comfortaa"/>
                <a:sym typeface="Comfortaa"/>
              </a:rPr>
              <a:t>E</a:t>
            </a:r>
            <a:r>
              <a:rPr b="1" lang="en-US" sz="3500">
                <a:solidFill>
                  <a:srgbClr val="C00000"/>
                </a:solidFill>
                <a:latin typeface="Comfortaa"/>
                <a:ea typeface="Comfortaa"/>
                <a:cs typeface="Comfortaa"/>
                <a:sym typeface="Comfortaa"/>
              </a:rPr>
              <a:t>xploratory</a:t>
            </a:r>
            <a:r>
              <a:rPr b="1" i="0" lang="en-US" sz="3500" cap="none">
                <a:solidFill>
                  <a:srgbClr val="C00000"/>
                </a:solidFill>
                <a:latin typeface="Comfortaa"/>
                <a:ea typeface="Comfortaa"/>
                <a:cs typeface="Comfortaa"/>
                <a:sym typeface="Comfortaa"/>
              </a:rPr>
              <a:t> D</a:t>
            </a:r>
            <a:r>
              <a:rPr b="1" lang="en-US" sz="3500">
                <a:solidFill>
                  <a:srgbClr val="C00000"/>
                </a:solidFill>
                <a:latin typeface="Comfortaa"/>
                <a:ea typeface="Comfortaa"/>
                <a:cs typeface="Comfortaa"/>
                <a:sym typeface="Comfortaa"/>
              </a:rPr>
              <a:t>ata</a:t>
            </a:r>
            <a:r>
              <a:rPr b="1" i="0" lang="en-US" sz="3500" cap="none">
                <a:solidFill>
                  <a:srgbClr val="C00000"/>
                </a:solidFill>
                <a:latin typeface="Comfortaa"/>
                <a:ea typeface="Comfortaa"/>
                <a:cs typeface="Comfortaa"/>
                <a:sym typeface="Comfortaa"/>
              </a:rPr>
              <a:t> A</a:t>
            </a:r>
            <a:r>
              <a:rPr b="1" lang="en-US" sz="3500">
                <a:solidFill>
                  <a:srgbClr val="C00000"/>
                </a:solidFill>
                <a:latin typeface="Comfortaa"/>
                <a:ea typeface="Comfortaa"/>
                <a:cs typeface="Comfortaa"/>
                <a:sym typeface="Comfortaa"/>
              </a:rPr>
              <a:t>nalysis</a:t>
            </a:r>
            <a:endParaRPr b="1" sz="3500">
              <a:solidFill>
                <a:srgbClr val="C00000"/>
              </a:solidFill>
              <a:latin typeface="Comfortaa"/>
              <a:ea typeface="Comfortaa"/>
              <a:cs typeface="Comfortaa"/>
              <a:sym typeface="Comfortaa"/>
            </a:endParaRPr>
          </a:p>
        </p:txBody>
      </p:sp>
      <p:sp>
        <p:nvSpPr>
          <p:cNvPr id="863" name="Google Shape;863;p12"/>
          <p:cNvSpPr txBox="1"/>
          <p:nvPr/>
        </p:nvSpPr>
        <p:spPr>
          <a:xfrm>
            <a:off x="231675" y="4830725"/>
            <a:ext cx="7449000" cy="1662900"/>
          </a:xfrm>
          <a:prstGeom prst="rect">
            <a:avLst/>
          </a:prstGeom>
          <a:noFill/>
          <a:ln>
            <a:noFill/>
          </a:ln>
        </p:spPr>
        <p:txBody>
          <a:bodyPr anchorCtr="0" anchor="t" bIns="91425" lIns="91425" spcFirstLastPara="1" rIns="91425" wrap="square" tIns="91425">
            <a:spAutoFit/>
          </a:bodyPr>
          <a:lstStyle/>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US has the most marvel fans w.r.t box office record followed by China</a:t>
            </a:r>
            <a:endParaRPr sz="1600">
              <a:solidFill>
                <a:schemeClr val="dk1"/>
              </a:solidFill>
              <a:latin typeface="Open Sans Medium"/>
              <a:ea typeface="Open Sans Medium"/>
              <a:cs typeface="Open Sans Medium"/>
              <a:sym typeface="Open Sans Medium"/>
            </a:endParaRPr>
          </a:p>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A lot of Characters were introduced between 1990 - 1995</a:t>
            </a:r>
            <a:endParaRPr sz="1600">
              <a:solidFill>
                <a:schemeClr val="dk1"/>
              </a:solidFill>
              <a:latin typeface="Open Sans Medium"/>
              <a:ea typeface="Open Sans Medium"/>
              <a:cs typeface="Open Sans Medium"/>
              <a:sym typeface="Open Sans Medium"/>
            </a:endParaRPr>
          </a:p>
          <a:p>
            <a:pPr indent="-228600" lvl="0" marL="228600" rtl="0" algn="l">
              <a:lnSpc>
                <a:spcPct val="120000"/>
              </a:lnSpc>
              <a:spcBef>
                <a:spcPts val="1000"/>
              </a:spcBef>
              <a:spcAft>
                <a:spcPts val="0"/>
              </a:spcAft>
              <a:buClr>
                <a:schemeClr val="accent1"/>
              </a:buClr>
              <a:buSzPts val="1760"/>
              <a:buFont typeface="Open Sans Medium"/>
              <a:buChar char="▪"/>
            </a:pPr>
            <a:r>
              <a:rPr lang="en-US" sz="1600">
                <a:solidFill>
                  <a:schemeClr val="dk1"/>
                </a:solidFill>
                <a:latin typeface="Open Sans Medium"/>
                <a:ea typeface="Open Sans Medium"/>
                <a:cs typeface="Open Sans Medium"/>
                <a:sym typeface="Open Sans Medium"/>
              </a:rPr>
              <a:t>Spider-man(Peter Parker) is the most popular Marvel character. Followed by Captain America and Iron Man. </a:t>
            </a:r>
            <a:endParaRPr sz="1600">
              <a:solidFill>
                <a:schemeClr val="dk1"/>
              </a:solidFill>
              <a:latin typeface="Rockwell"/>
              <a:ea typeface="Rockwell"/>
              <a:cs typeface="Rockwell"/>
              <a:sym typeface="Rockwell"/>
            </a:endParaRPr>
          </a:p>
        </p:txBody>
      </p:sp>
      <p:sp>
        <p:nvSpPr>
          <p:cNvPr id="864" name="Google Shape;864;p12"/>
          <p:cNvSpPr txBox="1"/>
          <p:nvPr/>
        </p:nvSpPr>
        <p:spPr>
          <a:xfrm>
            <a:off x="8294975" y="6218475"/>
            <a:ext cx="3642600" cy="461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Open Sans Medium"/>
                <a:ea typeface="Open Sans Medium"/>
                <a:cs typeface="Open Sans Medium"/>
                <a:sym typeface="Open Sans Medium"/>
              </a:rPr>
              <a:t>Character Popularity Analysis </a:t>
            </a:r>
            <a:endParaRPr>
              <a:solidFill>
                <a:schemeClr val="dk1"/>
              </a:solidFill>
              <a:latin typeface="Open Sans Medium"/>
              <a:ea typeface="Open Sans Medium"/>
              <a:cs typeface="Open Sans Medium"/>
              <a:sym typeface="Open Sans Medium"/>
            </a:endParaRPr>
          </a:p>
        </p:txBody>
      </p:sp>
      <p:pic>
        <p:nvPicPr>
          <p:cNvPr id="865" name="Google Shape;865;p12"/>
          <p:cNvPicPr preferRelativeResize="0"/>
          <p:nvPr/>
        </p:nvPicPr>
        <p:blipFill>
          <a:blip r:embed="rId3">
            <a:alphaModFix/>
          </a:blip>
          <a:stretch>
            <a:fillRect/>
          </a:stretch>
        </p:blipFill>
        <p:spPr>
          <a:xfrm>
            <a:off x="8177300" y="3290900"/>
            <a:ext cx="3877949" cy="2856400"/>
          </a:xfrm>
          <a:prstGeom prst="rect">
            <a:avLst/>
          </a:prstGeom>
          <a:noFill/>
          <a:ln>
            <a:noFill/>
          </a:ln>
        </p:spPr>
      </p:pic>
      <p:pic>
        <p:nvPicPr>
          <p:cNvPr id="866" name="Google Shape;866;p12"/>
          <p:cNvPicPr preferRelativeResize="0"/>
          <p:nvPr/>
        </p:nvPicPr>
        <p:blipFill>
          <a:blip r:embed="rId4">
            <a:alphaModFix/>
          </a:blip>
          <a:stretch>
            <a:fillRect/>
          </a:stretch>
        </p:blipFill>
        <p:spPr>
          <a:xfrm>
            <a:off x="7147600" y="156325"/>
            <a:ext cx="4907651" cy="3063400"/>
          </a:xfrm>
          <a:prstGeom prst="rect">
            <a:avLst/>
          </a:prstGeom>
          <a:noFill/>
          <a:ln>
            <a:noFill/>
          </a:ln>
        </p:spPr>
      </p:pic>
      <p:pic>
        <p:nvPicPr>
          <p:cNvPr id="867" name="Google Shape;867;p12"/>
          <p:cNvPicPr preferRelativeResize="0"/>
          <p:nvPr/>
        </p:nvPicPr>
        <p:blipFill>
          <a:blip r:embed="rId5">
            <a:alphaModFix/>
          </a:blip>
          <a:stretch>
            <a:fillRect/>
          </a:stretch>
        </p:blipFill>
        <p:spPr>
          <a:xfrm>
            <a:off x="539400" y="1032025"/>
            <a:ext cx="6388099" cy="3198500"/>
          </a:xfrm>
          <a:prstGeom prst="rect">
            <a:avLst/>
          </a:prstGeom>
          <a:noFill/>
          <a:ln>
            <a:noFill/>
          </a:ln>
        </p:spPr>
      </p:pic>
      <p:sp>
        <p:nvSpPr>
          <p:cNvPr id="868" name="Google Shape;868;p12"/>
          <p:cNvSpPr txBox="1"/>
          <p:nvPr/>
        </p:nvSpPr>
        <p:spPr>
          <a:xfrm>
            <a:off x="231675" y="4289075"/>
            <a:ext cx="7518300" cy="4002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20000"/>
              </a:lnSpc>
              <a:spcBef>
                <a:spcPts val="0"/>
              </a:spcBef>
              <a:spcAft>
                <a:spcPts val="0"/>
              </a:spcAft>
              <a:buNone/>
            </a:pPr>
            <a:r>
              <a:rPr lang="en-US">
                <a:solidFill>
                  <a:schemeClr val="dk1"/>
                </a:solidFill>
                <a:latin typeface="Open Sans Medium"/>
                <a:ea typeface="Open Sans Medium"/>
                <a:cs typeface="Open Sans Medium"/>
                <a:sym typeface="Open Sans Medium"/>
              </a:rPr>
              <a:t>Box office collection World wide</a:t>
            </a:r>
            <a:endParaRPr>
              <a:solidFill>
                <a:schemeClr val="dk1"/>
              </a:solidFill>
              <a:latin typeface="Open Sans Medium"/>
              <a:ea typeface="Open Sans Medium"/>
              <a:cs typeface="Open Sans Medium"/>
              <a:sym typeface="Open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436bda7628_0_139"/>
          <p:cNvSpPr txBox="1"/>
          <p:nvPr/>
        </p:nvSpPr>
        <p:spPr>
          <a:xfrm>
            <a:off x="270367" y="104800"/>
            <a:ext cx="10422900" cy="7656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rgbClr val="F81B02"/>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rgbClr val="F81B02"/>
              </a:solidFill>
              <a:latin typeface="Calibri"/>
              <a:ea typeface="Calibri"/>
              <a:cs typeface="Calibri"/>
              <a:sym typeface="Calibri"/>
            </a:endParaRPr>
          </a:p>
        </p:txBody>
      </p:sp>
      <p:pic>
        <p:nvPicPr>
          <p:cNvPr id="874" name="Google Shape;874;g2436bda7628_0_139"/>
          <p:cNvPicPr preferRelativeResize="0"/>
          <p:nvPr/>
        </p:nvPicPr>
        <p:blipFill rotWithShape="1">
          <a:blip r:embed="rId3">
            <a:alphaModFix/>
          </a:blip>
          <a:srcRect b="0" l="0" r="0" t="29991"/>
          <a:stretch/>
        </p:blipFill>
        <p:spPr>
          <a:xfrm>
            <a:off x="141000" y="870400"/>
            <a:ext cx="3279600" cy="2245600"/>
          </a:xfrm>
          <a:prstGeom prst="rect">
            <a:avLst/>
          </a:prstGeom>
          <a:noFill/>
          <a:ln>
            <a:noFill/>
          </a:ln>
        </p:spPr>
      </p:pic>
      <p:sp>
        <p:nvSpPr>
          <p:cNvPr id="875" name="Google Shape;875;g2436bda7628_0_139"/>
          <p:cNvSpPr txBox="1"/>
          <p:nvPr/>
        </p:nvSpPr>
        <p:spPr>
          <a:xfrm>
            <a:off x="421032" y="3242775"/>
            <a:ext cx="1873500" cy="4308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200">
                <a:solidFill>
                  <a:srgbClr val="0C0C0C"/>
                </a:solidFill>
                <a:latin typeface="Open Sans"/>
                <a:ea typeface="Open Sans"/>
                <a:cs typeface="Open Sans"/>
                <a:sym typeface="Open Sans"/>
              </a:rPr>
              <a:t>Gender Breakdown</a:t>
            </a:r>
            <a:endParaRPr b="1" sz="1200">
              <a:solidFill>
                <a:srgbClr val="0C0C0C"/>
              </a:solidFill>
              <a:latin typeface="Open Sans"/>
              <a:ea typeface="Open Sans"/>
              <a:cs typeface="Open Sans"/>
              <a:sym typeface="Open Sans"/>
            </a:endParaRPr>
          </a:p>
        </p:txBody>
      </p:sp>
      <p:sp>
        <p:nvSpPr>
          <p:cNvPr id="876" name="Google Shape;876;g2436bda7628_0_139"/>
          <p:cNvSpPr txBox="1"/>
          <p:nvPr/>
        </p:nvSpPr>
        <p:spPr>
          <a:xfrm>
            <a:off x="3316350" y="3282675"/>
            <a:ext cx="3486600" cy="430800"/>
          </a:xfrm>
          <a:prstGeom prst="rect">
            <a:avLst/>
          </a:prstGeom>
          <a:solidFill>
            <a:schemeClr val="lt2"/>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200">
                <a:latin typeface="Open Sans SemiBold"/>
                <a:ea typeface="Open Sans SemiBold"/>
                <a:cs typeface="Open Sans SemiBold"/>
                <a:sym typeface="Open Sans SemiBold"/>
              </a:rPr>
              <a:t>Race Representation</a:t>
            </a:r>
            <a:endParaRPr sz="1200">
              <a:latin typeface="Open Sans SemiBold"/>
              <a:ea typeface="Open Sans SemiBold"/>
              <a:cs typeface="Open Sans SemiBold"/>
              <a:sym typeface="Open Sans SemiBold"/>
            </a:endParaRPr>
          </a:p>
        </p:txBody>
      </p:sp>
      <p:sp>
        <p:nvSpPr>
          <p:cNvPr id="877" name="Google Shape;877;g2436bda7628_0_139"/>
          <p:cNvSpPr txBox="1"/>
          <p:nvPr/>
        </p:nvSpPr>
        <p:spPr>
          <a:xfrm>
            <a:off x="211800" y="3880150"/>
            <a:ext cx="4827600" cy="2541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t/>
            </a:r>
            <a:endParaRPr sz="1600">
              <a:solidFill>
                <a:schemeClr val="dk1"/>
              </a:solidFill>
              <a:latin typeface="Rockwell"/>
              <a:ea typeface="Rockwell"/>
              <a:cs typeface="Rockwell"/>
              <a:sym typeface="Rockwell"/>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Male superheroes are more prevalent than females </a:t>
            </a:r>
            <a:endParaRPr sz="1600">
              <a:solidFill>
                <a:schemeClr val="dk1"/>
              </a:solidFill>
              <a:latin typeface="Open Sans Medium"/>
              <a:ea typeface="Open Sans Medium"/>
              <a:cs typeface="Open Sans Medium"/>
              <a:sym typeface="Open Sans Medium"/>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Super Strength is the most common ability  </a:t>
            </a:r>
            <a:endParaRPr sz="1600">
              <a:solidFill>
                <a:schemeClr val="dk1"/>
              </a:solidFill>
              <a:latin typeface="Open Sans Medium"/>
              <a:ea typeface="Open Sans Medium"/>
              <a:cs typeface="Open Sans Medium"/>
              <a:sym typeface="Open Sans Medium"/>
            </a:endParaRPr>
          </a:p>
          <a:p>
            <a:pPr indent="-374650" lvl="0" marL="457200" rtl="0" algn="just">
              <a:lnSpc>
                <a:spcPct val="115000"/>
              </a:lnSpc>
              <a:spcBef>
                <a:spcPts val="0"/>
              </a:spcBef>
              <a:spcAft>
                <a:spcPts val="0"/>
              </a:spcAft>
              <a:buClr>
                <a:srgbClr val="F81B02"/>
              </a:buClr>
              <a:buSzPts val="2300"/>
              <a:buFont typeface="Open Sans Medium"/>
              <a:buChar char="▪"/>
            </a:pPr>
            <a:r>
              <a:rPr lang="en-US" sz="1600">
                <a:solidFill>
                  <a:schemeClr val="dk1"/>
                </a:solidFill>
                <a:latin typeface="Open Sans Medium"/>
                <a:ea typeface="Open Sans Medium"/>
                <a:cs typeface="Open Sans Medium"/>
                <a:sym typeface="Open Sans Medium"/>
              </a:rPr>
              <a:t>Humans are the most common superheroes in Marvel.</a:t>
            </a:r>
            <a:endParaRPr sz="16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2100">
              <a:solidFill>
                <a:schemeClr val="dk1"/>
              </a:solidFill>
              <a:latin typeface="Rockwell"/>
              <a:ea typeface="Rockwell"/>
              <a:cs typeface="Rockwell"/>
              <a:sym typeface="Rockwell"/>
            </a:endParaRPr>
          </a:p>
        </p:txBody>
      </p:sp>
      <p:pic>
        <p:nvPicPr>
          <p:cNvPr id="878" name="Google Shape;878;g2436bda7628_0_139"/>
          <p:cNvPicPr preferRelativeResize="0"/>
          <p:nvPr/>
        </p:nvPicPr>
        <p:blipFill>
          <a:blip r:embed="rId4">
            <a:alphaModFix/>
          </a:blip>
          <a:stretch>
            <a:fillRect/>
          </a:stretch>
        </p:blipFill>
        <p:spPr>
          <a:xfrm>
            <a:off x="2794475" y="819763"/>
            <a:ext cx="8813148" cy="2346875"/>
          </a:xfrm>
          <a:prstGeom prst="rect">
            <a:avLst/>
          </a:prstGeom>
          <a:noFill/>
          <a:ln>
            <a:noFill/>
          </a:ln>
        </p:spPr>
      </p:pic>
      <p:pic>
        <p:nvPicPr>
          <p:cNvPr id="879" name="Google Shape;879;g2436bda7628_0_139"/>
          <p:cNvPicPr preferRelativeResize="0"/>
          <p:nvPr/>
        </p:nvPicPr>
        <p:blipFill>
          <a:blip r:embed="rId5">
            <a:alphaModFix/>
          </a:blip>
          <a:stretch>
            <a:fillRect/>
          </a:stretch>
        </p:blipFill>
        <p:spPr>
          <a:xfrm>
            <a:off x="7247000" y="3523038"/>
            <a:ext cx="4435275" cy="325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3" name="Shape 883"/>
        <p:cNvGrpSpPr/>
        <p:nvPr/>
      </p:nvGrpSpPr>
      <p:grpSpPr>
        <a:xfrm>
          <a:off x="0" y="0"/>
          <a:ext cx="0" cy="0"/>
          <a:chOff x="0" y="0"/>
          <a:chExt cx="0" cy="0"/>
        </a:xfrm>
      </p:grpSpPr>
      <p:grpSp>
        <p:nvGrpSpPr>
          <p:cNvPr id="884" name="Google Shape;884;g2299ef9d14f_1_303"/>
          <p:cNvGrpSpPr/>
          <p:nvPr/>
        </p:nvGrpSpPr>
        <p:grpSpPr>
          <a:xfrm>
            <a:off x="-329674" y="-59376"/>
            <a:ext cx="12515851" cy="6923799"/>
            <a:chOff x="-329674" y="-51881"/>
            <a:chExt cx="12515851" cy="6923799"/>
          </a:xfrm>
        </p:grpSpPr>
        <p:sp>
          <p:nvSpPr>
            <p:cNvPr id="885" name="Google Shape;885;g2299ef9d14f_1_303"/>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2299ef9d14f_1_303"/>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2299ef9d14f_1_303"/>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2299ef9d14f_1_303"/>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2299ef9d14f_1_30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2299ef9d14f_1_303"/>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2299ef9d14f_1_303"/>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2299ef9d14f_1_30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299ef9d14f_1_303"/>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2299ef9d14f_1_30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2299ef9d14f_1_303"/>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2299ef9d14f_1_30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2299ef9d14f_1_303"/>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2299ef9d14f_1_303"/>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2299ef9d14f_1_303"/>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2299ef9d14f_1_30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299ef9d14f_1_30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2299ef9d14f_1_30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2299ef9d14f_1_30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g2299ef9d14f_1_303"/>
          <p:cNvGrpSpPr/>
          <p:nvPr/>
        </p:nvGrpSpPr>
        <p:grpSpPr>
          <a:xfrm>
            <a:off x="1669293" y="1186483"/>
            <a:ext cx="8848449" cy="4477933"/>
            <a:chOff x="1669293" y="1186483"/>
            <a:chExt cx="8848449" cy="4477933"/>
          </a:xfrm>
        </p:grpSpPr>
        <p:sp>
          <p:nvSpPr>
            <p:cNvPr id="905" name="Google Shape;905;g2299ef9d14f_1_303"/>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2299ef9d14f_1_303"/>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299ef9d14f_1_303"/>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g2299ef9d14f_1_30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909" name="Google Shape;909;g2299ef9d14f_1_303"/>
          <p:cNvGrpSpPr/>
          <p:nvPr/>
        </p:nvGrpSpPr>
        <p:grpSpPr>
          <a:xfrm>
            <a:off x="-329674" y="-59376"/>
            <a:ext cx="12515851" cy="6923799"/>
            <a:chOff x="-329674" y="-51881"/>
            <a:chExt cx="12515851" cy="6923799"/>
          </a:xfrm>
        </p:grpSpPr>
        <p:sp>
          <p:nvSpPr>
            <p:cNvPr id="910" name="Google Shape;910;g2299ef9d14f_1_303"/>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2299ef9d14f_1_303"/>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912" name="Google Shape;912;g2299ef9d14f_1_303"/>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2299ef9d14f_1_303"/>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2299ef9d14f_1_30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2299ef9d14f_1_303"/>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2299ef9d14f_1_303"/>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2299ef9d14f_1_30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2299ef9d14f_1_303"/>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299ef9d14f_1_30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2299ef9d14f_1_303"/>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299ef9d14f_1_30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2299ef9d14f_1_303"/>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2299ef9d14f_1_303"/>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2299ef9d14f_1_303"/>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2299ef9d14f_1_30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2299ef9d14f_1_30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299ef9d14f_1_30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2299ef9d14f_1_30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g2299ef9d14f_1_303"/>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chemeClr val="accent1"/>
              </a:solidFill>
              <a:latin typeface="Calibri"/>
              <a:ea typeface="Calibri"/>
              <a:cs typeface="Calibri"/>
              <a:sym typeface="Calibri"/>
            </a:endParaRPr>
          </a:p>
        </p:txBody>
      </p:sp>
      <p:pic>
        <p:nvPicPr>
          <p:cNvPr descr="A picture containing text&#10;&#10;Description automatically generated" id="930" name="Google Shape;930;g2299ef9d14f_1_303"/>
          <p:cNvPicPr preferRelativeResize="0"/>
          <p:nvPr>
            <p:ph idx="1" type="body"/>
          </p:nvPr>
        </p:nvPicPr>
        <p:blipFill rotWithShape="1">
          <a:blip r:embed="rId3">
            <a:alphaModFix/>
          </a:blip>
          <a:srcRect b="0" l="0" r="0" t="0"/>
          <a:stretch/>
        </p:blipFill>
        <p:spPr>
          <a:xfrm>
            <a:off x="10363192" y="141821"/>
            <a:ext cx="1359000" cy="888900"/>
          </a:xfrm>
          <a:prstGeom prst="rect">
            <a:avLst/>
          </a:prstGeom>
          <a:noFill/>
          <a:ln>
            <a:noFill/>
          </a:ln>
        </p:spPr>
      </p:pic>
      <p:pic>
        <p:nvPicPr>
          <p:cNvPr descr="Chart, pie chart&#10;&#10;Description automatically generated" id="931" name="Google Shape;931;g2299ef9d14f_1_303"/>
          <p:cNvPicPr preferRelativeResize="0"/>
          <p:nvPr/>
        </p:nvPicPr>
        <p:blipFill rotWithShape="1">
          <a:blip r:embed="rId4">
            <a:alphaModFix/>
          </a:blip>
          <a:srcRect b="0" l="0" r="0" t="0"/>
          <a:stretch/>
        </p:blipFill>
        <p:spPr>
          <a:xfrm>
            <a:off x="6805724" y="123283"/>
            <a:ext cx="2273300" cy="2298700"/>
          </a:xfrm>
          <a:prstGeom prst="rect">
            <a:avLst/>
          </a:prstGeom>
          <a:noFill/>
          <a:ln>
            <a:noFill/>
          </a:ln>
        </p:spPr>
      </p:pic>
      <p:pic>
        <p:nvPicPr>
          <p:cNvPr descr="Chart, pie chart&#10;&#10;Description automatically generated" id="932" name="Google Shape;932;g2299ef9d14f_1_303"/>
          <p:cNvPicPr preferRelativeResize="0"/>
          <p:nvPr/>
        </p:nvPicPr>
        <p:blipFill rotWithShape="1">
          <a:blip r:embed="rId5">
            <a:alphaModFix/>
          </a:blip>
          <a:srcRect b="0" l="0" r="0" t="0"/>
          <a:stretch/>
        </p:blipFill>
        <p:spPr>
          <a:xfrm>
            <a:off x="8942858" y="1560259"/>
            <a:ext cx="2954595" cy="2477940"/>
          </a:xfrm>
          <a:prstGeom prst="rect">
            <a:avLst/>
          </a:prstGeom>
          <a:noFill/>
          <a:ln>
            <a:noFill/>
          </a:ln>
        </p:spPr>
      </p:pic>
      <p:pic>
        <p:nvPicPr>
          <p:cNvPr descr="Chart, pie chart&#10;&#10;Description automatically generated" id="933" name="Google Shape;933;g2299ef9d14f_1_303"/>
          <p:cNvPicPr preferRelativeResize="0"/>
          <p:nvPr/>
        </p:nvPicPr>
        <p:blipFill rotWithShape="1">
          <a:blip r:embed="rId6">
            <a:alphaModFix/>
          </a:blip>
          <a:srcRect b="0" l="4850" r="-4850" t="0"/>
          <a:stretch/>
        </p:blipFill>
        <p:spPr>
          <a:xfrm>
            <a:off x="6779146" y="2821873"/>
            <a:ext cx="2625261" cy="2285716"/>
          </a:xfrm>
          <a:prstGeom prst="rect">
            <a:avLst/>
          </a:prstGeom>
          <a:noFill/>
          <a:ln>
            <a:noFill/>
          </a:ln>
        </p:spPr>
      </p:pic>
      <p:pic>
        <p:nvPicPr>
          <p:cNvPr descr="Chart, pie chart&#10;&#10;Description automatically generated" id="934" name="Google Shape;934;g2299ef9d14f_1_303"/>
          <p:cNvPicPr preferRelativeResize="0"/>
          <p:nvPr/>
        </p:nvPicPr>
        <p:blipFill rotWithShape="1">
          <a:blip r:embed="rId7">
            <a:alphaModFix/>
          </a:blip>
          <a:srcRect b="3149" l="-6710" r="6710" t="-3150"/>
          <a:stretch/>
        </p:blipFill>
        <p:spPr>
          <a:xfrm>
            <a:off x="8875788" y="3909463"/>
            <a:ext cx="3276512" cy="2948549"/>
          </a:xfrm>
          <a:prstGeom prst="rect">
            <a:avLst/>
          </a:prstGeom>
          <a:noFill/>
          <a:ln>
            <a:noFill/>
          </a:ln>
        </p:spPr>
      </p:pic>
      <p:sp>
        <p:nvSpPr>
          <p:cNvPr id="935" name="Google Shape;935;g2299ef9d14f_1_303"/>
          <p:cNvSpPr txBox="1"/>
          <p:nvPr/>
        </p:nvSpPr>
        <p:spPr>
          <a:xfrm>
            <a:off x="270350" y="1076698"/>
            <a:ext cx="5550000" cy="2004300"/>
          </a:xfrm>
          <a:prstGeom prst="rect">
            <a:avLst/>
          </a:prstGeom>
          <a:noFill/>
          <a:ln>
            <a:noFill/>
          </a:ln>
        </p:spPr>
        <p:txBody>
          <a:bodyPr anchorCtr="0" anchor="ctr" bIns="45700" lIns="91425" spcFirstLastPara="1" rIns="91425" wrap="square" tIns="45700">
            <a:normAutofit/>
          </a:bodyPr>
          <a:lstStyle/>
          <a:p>
            <a:pPr indent="-116840" lvl="0" marL="228600" marR="0" rtl="0" algn="l">
              <a:lnSpc>
                <a:spcPct val="120000"/>
              </a:lnSpc>
              <a:spcBef>
                <a:spcPts val="0"/>
              </a:spcBef>
              <a:spcAft>
                <a:spcPts val="0"/>
              </a:spcAft>
              <a:buClr>
                <a:schemeClr val="accent1"/>
              </a:buClr>
              <a:buSzPts val="1760"/>
              <a:buFont typeface="Noto Sans Symbols"/>
              <a:buNone/>
            </a:pPr>
            <a:r>
              <a:t/>
            </a:r>
            <a:endParaRPr sz="1600">
              <a:solidFill>
                <a:schemeClr val="dk1"/>
              </a:solidFill>
              <a:latin typeface="Rockwell"/>
              <a:ea typeface="Rockwell"/>
              <a:cs typeface="Rockwell"/>
              <a:sym typeface="Rockwell"/>
            </a:endParaRPr>
          </a:p>
        </p:txBody>
      </p:sp>
      <p:sp>
        <p:nvSpPr>
          <p:cNvPr id="936" name="Google Shape;936;g2299ef9d14f_1_303"/>
          <p:cNvSpPr txBox="1"/>
          <p:nvPr/>
        </p:nvSpPr>
        <p:spPr>
          <a:xfrm>
            <a:off x="322275" y="2884525"/>
            <a:ext cx="6272700" cy="1572000"/>
          </a:xfrm>
          <a:prstGeom prst="rect">
            <a:avLst/>
          </a:prstGeom>
          <a:noFill/>
          <a:ln>
            <a:noFill/>
          </a:ln>
        </p:spPr>
        <p:txBody>
          <a:bodyPr anchorCtr="0" anchor="ctr" bIns="45700" lIns="91425" spcFirstLastPara="1" rIns="91425" wrap="square" tIns="45700">
            <a:noAutofit/>
          </a:bodyPr>
          <a:lstStyle/>
          <a:p>
            <a:pPr indent="-165100" lvl="0" marL="228600" marR="0" rtl="0" algn="just">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Non-MCU movies are more than MCU movies</a:t>
            </a:r>
            <a:endParaRPr sz="1200">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 total Budget,box-office collection  of MCU movies is more non-MCU movies</a:t>
            </a:r>
            <a:endParaRPr sz="1200">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 profit of MCU movies are almost 2x of non-MCU movies</a:t>
            </a:r>
            <a:endParaRPr sz="1200">
              <a:solidFill>
                <a:schemeClr val="dk1"/>
              </a:solidFill>
              <a:latin typeface="Open Sans Medium"/>
              <a:ea typeface="Open Sans Medium"/>
              <a:cs typeface="Open Sans Medium"/>
              <a:sym typeface="Open Sans Medium"/>
            </a:endParaRPr>
          </a:p>
          <a:p>
            <a:pPr indent="-165100" lvl="0" marL="228600" marR="0" rtl="0" algn="just">
              <a:lnSpc>
                <a:spcPct val="120000"/>
              </a:lnSpc>
              <a:spcBef>
                <a:spcPts val="100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There is a linear correlation between the budget and box-office </a:t>
            </a:r>
            <a:endParaRPr sz="1200">
              <a:solidFill>
                <a:schemeClr val="dk1"/>
              </a:solidFill>
              <a:latin typeface="Open Sans Medium"/>
              <a:ea typeface="Open Sans Medium"/>
              <a:cs typeface="Open Sans Medium"/>
              <a:sym typeface="Open Sans Medium"/>
            </a:endParaRPr>
          </a:p>
          <a:p>
            <a:pPr indent="-88900" lvl="0" marL="228600" marR="0" rtl="0" algn="just">
              <a:lnSpc>
                <a:spcPct val="120000"/>
              </a:lnSpc>
              <a:spcBef>
                <a:spcPts val="1000"/>
              </a:spcBef>
              <a:spcAft>
                <a:spcPts val="0"/>
              </a:spcAft>
              <a:buClr>
                <a:schemeClr val="accent1"/>
              </a:buClr>
              <a:buSzPts val="2200"/>
              <a:buFont typeface="Noto Sans Symbols"/>
              <a:buNone/>
            </a:pPr>
            <a:r>
              <a:t/>
            </a:r>
            <a:endParaRPr sz="1200">
              <a:solidFill>
                <a:schemeClr val="dk1"/>
              </a:solidFill>
              <a:latin typeface="Rockwell"/>
              <a:ea typeface="Rockwell"/>
              <a:cs typeface="Rockwell"/>
              <a:sym typeface="Rockwell"/>
            </a:endParaRPr>
          </a:p>
        </p:txBody>
      </p:sp>
      <p:sp>
        <p:nvSpPr>
          <p:cNvPr id="937" name="Google Shape;937;g2299ef9d14f_1_303"/>
          <p:cNvSpPr txBox="1"/>
          <p:nvPr/>
        </p:nvSpPr>
        <p:spPr>
          <a:xfrm>
            <a:off x="10430112" y="1186479"/>
            <a:ext cx="102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Budget</a:t>
            </a:r>
            <a:endParaRPr/>
          </a:p>
        </p:txBody>
      </p:sp>
      <p:sp>
        <p:nvSpPr>
          <p:cNvPr id="938" name="Google Shape;938;g2299ef9d14f_1_303"/>
          <p:cNvSpPr txBox="1"/>
          <p:nvPr/>
        </p:nvSpPr>
        <p:spPr>
          <a:xfrm>
            <a:off x="8875796" y="6404436"/>
            <a:ext cx="901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Profit</a:t>
            </a:r>
            <a:endParaRPr/>
          </a:p>
        </p:txBody>
      </p:sp>
      <p:sp>
        <p:nvSpPr>
          <p:cNvPr id="939" name="Google Shape;939;g2299ef9d14f_1_303"/>
          <p:cNvSpPr txBox="1"/>
          <p:nvPr/>
        </p:nvSpPr>
        <p:spPr>
          <a:xfrm>
            <a:off x="7308475" y="5199075"/>
            <a:ext cx="1267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Box-office</a:t>
            </a:r>
            <a:endParaRPr/>
          </a:p>
        </p:txBody>
      </p:sp>
      <p:sp>
        <p:nvSpPr>
          <p:cNvPr id="940" name="Google Shape;940;g2299ef9d14f_1_303"/>
          <p:cNvSpPr txBox="1"/>
          <p:nvPr/>
        </p:nvSpPr>
        <p:spPr>
          <a:xfrm>
            <a:off x="7093516" y="2361084"/>
            <a:ext cx="199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No. of Movies</a:t>
            </a:r>
            <a:endParaRPr/>
          </a:p>
        </p:txBody>
      </p:sp>
      <p:pic>
        <p:nvPicPr>
          <p:cNvPr id="941" name="Google Shape;941;g2299ef9d14f_1_303"/>
          <p:cNvPicPr preferRelativeResize="0"/>
          <p:nvPr/>
        </p:nvPicPr>
        <p:blipFill>
          <a:blip r:embed="rId8">
            <a:alphaModFix/>
          </a:blip>
          <a:stretch>
            <a:fillRect/>
          </a:stretch>
        </p:blipFill>
        <p:spPr>
          <a:xfrm>
            <a:off x="112375" y="4239925"/>
            <a:ext cx="6571849" cy="2618075"/>
          </a:xfrm>
          <a:prstGeom prst="rect">
            <a:avLst/>
          </a:prstGeom>
          <a:noFill/>
          <a:ln>
            <a:noFill/>
          </a:ln>
        </p:spPr>
      </p:pic>
      <p:pic>
        <p:nvPicPr>
          <p:cNvPr id="942" name="Google Shape;942;g2299ef9d14f_1_303"/>
          <p:cNvPicPr preferRelativeResize="0"/>
          <p:nvPr/>
        </p:nvPicPr>
        <p:blipFill>
          <a:blip r:embed="rId9">
            <a:alphaModFix/>
          </a:blip>
          <a:stretch>
            <a:fillRect/>
          </a:stretch>
        </p:blipFill>
        <p:spPr>
          <a:xfrm>
            <a:off x="403113" y="1030725"/>
            <a:ext cx="5990374" cy="173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6" name="Shape 946"/>
        <p:cNvGrpSpPr/>
        <p:nvPr/>
      </p:nvGrpSpPr>
      <p:grpSpPr>
        <a:xfrm>
          <a:off x="0" y="0"/>
          <a:ext cx="0" cy="0"/>
          <a:chOff x="0" y="0"/>
          <a:chExt cx="0" cy="0"/>
        </a:xfrm>
      </p:grpSpPr>
      <p:sp>
        <p:nvSpPr>
          <p:cNvPr id="947" name="Google Shape;947;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948" name="Google Shape;948;p9"/>
          <p:cNvGrpSpPr/>
          <p:nvPr/>
        </p:nvGrpSpPr>
        <p:grpSpPr>
          <a:xfrm>
            <a:off x="-417513" y="0"/>
            <a:ext cx="12584114" cy="6853238"/>
            <a:chOff x="-417513" y="0"/>
            <a:chExt cx="12584114" cy="6853238"/>
          </a:xfrm>
        </p:grpSpPr>
        <p:sp>
          <p:nvSpPr>
            <p:cNvPr id="949" name="Google Shape;949;p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950" name="Google Shape;950;p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accent1">
                  <a:alpha val="11764"/>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accent1">
                  <a:alpha val="11764"/>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9"/>
          <p:cNvSpPr txBox="1"/>
          <p:nvPr/>
        </p:nvSpPr>
        <p:spPr>
          <a:xfrm>
            <a:off x="294738" y="96825"/>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000">
              <a:solidFill>
                <a:schemeClr val="accent1"/>
              </a:solidFill>
              <a:latin typeface="Calibri"/>
              <a:ea typeface="Calibri"/>
              <a:cs typeface="Calibri"/>
              <a:sym typeface="Calibri"/>
            </a:endParaRPr>
          </a:p>
        </p:txBody>
      </p:sp>
      <p:pic>
        <p:nvPicPr>
          <p:cNvPr descr="Chart, box and whisker chart&#10;&#10;Description automatically generated" id="971" name="Google Shape;971;p9"/>
          <p:cNvPicPr preferRelativeResize="0"/>
          <p:nvPr/>
        </p:nvPicPr>
        <p:blipFill rotWithShape="1">
          <a:blip r:embed="rId3">
            <a:alphaModFix/>
          </a:blip>
          <a:srcRect b="0" l="0" r="0" t="0"/>
          <a:stretch/>
        </p:blipFill>
        <p:spPr>
          <a:xfrm>
            <a:off x="8159125" y="1305000"/>
            <a:ext cx="3889800" cy="5548251"/>
          </a:xfrm>
          <a:prstGeom prst="rect">
            <a:avLst/>
          </a:prstGeom>
          <a:noFill/>
          <a:ln>
            <a:noFill/>
          </a:ln>
        </p:spPr>
      </p:pic>
      <p:pic>
        <p:nvPicPr>
          <p:cNvPr descr="A picture containing text&#10;&#10;Description automatically generated" id="972" name="Google Shape;972;p9"/>
          <p:cNvPicPr preferRelativeResize="0"/>
          <p:nvPr/>
        </p:nvPicPr>
        <p:blipFill rotWithShape="1">
          <a:blip r:embed="rId4">
            <a:alphaModFix/>
          </a:blip>
          <a:srcRect b="0" l="0" r="0" t="0"/>
          <a:stretch/>
        </p:blipFill>
        <p:spPr>
          <a:xfrm>
            <a:off x="10533337" y="270886"/>
            <a:ext cx="1358900" cy="889000"/>
          </a:xfrm>
          <a:prstGeom prst="rect">
            <a:avLst/>
          </a:prstGeom>
          <a:noFill/>
          <a:ln>
            <a:noFill/>
          </a:ln>
        </p:spPr>
      </p:pic>
      <p:pic>
        <p:nvPicPr>
          <p:cNvPr descr="Chart, shape, bubble chart&#10;&#10;Description automatically generated" id="973" name="Google Shape;973;p9"/>
          <p:cNvPicPr preferRelativeResize="0"/>
          <p:nvPr>
            <p:ph idx="1" type="body"/>
          </p:nvPr>
        </p:nvPicPr>
        <p:blipFill rotWithShape="1">
          <a:blip r:embed="rId5">
            <a:alphaModFix/>
          </a:blip>
          <a:srcRect b="0" l="0" r="0" t="0"/>
          <a:stretch/>
        </p:blipFill>
        <p:spPr>
          <a:xfrm>
            <a:off x="188175" y="1141450"/>
            <a:ext cx="2631000" cy="5248200"/>
          </a:xfrm>
          <a:prstGeom prst="rect">
            <a:avLst/>
          </a:prstGeom>
          <a:noFill/>
          <a:ln>
            <a:noFill/>
          </a:ln>
        </p:spPr>
      </p:pic>
      <p:sp>
        <p:nvSpPr>
          <p:cNvPr id="974" name="Google Shape;974;p9"/>
          <p:cNvSpPr txBox="1"/>
          <p:nvPr/>
        </p:nvSpPr>
        <p:spPr>
          <a:xfrm>
            <a:off x="2938024" y="1141450"/>
            <a:ext cx="5052000" cy="5248200"/>
          </a:xfrm>
          <a:prstGeom prst="rect">
            <a:avLst/>
          </a:prstGeom>
          <a:noFill/>
          <a:ln>
            <a:noFill/>
          </a:ln>
        </p:spPr>
        <p:txBody>
          <a:bodyPr anchorCtr="0" anchor="ctr" bIns="45700" lIns="91425" spcFirstLastPara="1" rIns="91425" wrap="square" tIns="45700">
            <a:normAutofit lnSpcReduction="20000"/>
          </a:bodyPr>
          <a:lstStyle/>
          <a:p>
            <a:pPr indent="-228600" lvl="0" marL="228600" marR="0" rtl="0" algn="just">
              <a:lnSpc>
                <a:spcPct val="120000"/>
              </a:lnSpc>
              <a:spcBef>
                <a:spcPts val="0"/>
              </a:spcBef>
              <a:spcAft>
                <a:spcPts val="0"/>
              </a:spcAft>
              <a:buClr>
                <a:schemeClr val="accent1"/>
              </a:buClr>
              <a:buSzPts val="2200"/>
              <a:buFont typeface="Noto Sans Symbols"/>
              <a:buChar char="▪"/>
            </a:pPr>
            <a:r>
              <a:rPr lang="en-US" sz="1700">
                <a:solidFill>
                  <a:schemeClr val="dk1"/>
                </a:solidFill>
                <a:latin typeface="Open Sans Medium"/>
                <a:ea typeface="Open Sans Medium"/>
                <a:cs typeface="Open Sans Medium"/>
                <a:sym typeface="Open Sans Medium"/>
              </a:rPr>
              <a:t>Almost all MCU movies fall above the mean box-office collection and non-MCU movies fall below.</a:t>
            </a:r>
            <a:r>
              <a:rPr lang="en-US" sz="1100">
                <a:latin typeface="Open Sans Medium"/>
                <a:ea typeface="Open Sans Medium"/>
                <a:cs typeface="Open Sans Medium"/>
                <a:sym typeface="Open Sans Medium"/>
              </a:rPr>
              <a:t> </a:t>
            </a:r>
            <a:r>
              <a:rPr i="0" lang="en-US" sz="1700">
                <a:solidFill>
                  <a:srgbClr val="2E2F30"/>
                </a:solidFill>
                <a:latin typeface="Open Sans Medium"/>
                <a:ea typeface="Open Sans Medium"/>
                <a:cs typeface="Open Sans Medium"/>
                <a:sym typeface="Open Sans Medium"/>
              </a:rPr>
              <a:t>The trend of box-office collections distribution also applies to domestic box-office collections, other territories' box-office collections, and opening weekend collections.</a:t>
            </a:r>
            <a:endParaRPr sz="1100">
              <a:latin typeface="Open Sans Medium"/>
              <a:ea typeface="Open Sans Medium"/>
              <a:cs typeface="Open Sans Medium"/>
              <a:sym typeface="Open Sans Medium"/>
            </a:endParaRPr>
          </a:p>
          <a:p>
            <a:pPr indent="-209550" lvl="0" marL="228600" marR="0" rtl="0" algn="just">
              <a:lnSpc>
                <a:spcPct val="120000"/>
              </a:lnSpc>
              <a:spcBef>
                <a:spcPts val="1000"/>
              </a:spcBef>
              <a:spcAft>
                <a:spcPts val="0"/>
              </a:spcAft>
              <a:buClr>
                <a:schemeClr val="accent1"/>
              </a:buClr>
              <a:buSzPts val="1900"/>
              <a:buFont typeface="Open Sans Medium"/>
              <a:buChar char="▪"/>
            </a:pPr>
            <a:r>
              <a:rPr i="0" lang="en-US" sz="1700">
                <a:solidFill>
                  <a:srgbClr val="2E2F30"/>
                </a:solidFill>
                <a:latin typeface="Open Sans Medium"/>
                <a:ea typeface="Open Sans Medium"/>
                <a:cs typeface="Open Sans Medium"/>
                <a:sym typeface="Open Sans Medium"/>
              </a:rPr>
              <a:t>The MCU movies hold the record for the highest box-office collection, while non-MCU movies have the lowest box-office collection record.</a:t>
            </a:r>
            <a:endParaRPr sz="1100">
              <a:latin typeface="Open Sans Medium"/>
              <a:ea typeface="Open Sans Medium"/>
              <a:cs typeface="Open Sans Medium"/>
              <a:sym typeface="Open Sans Medium"/>
            </a:endParaRPr>
          </a:p>
          <a:p>
            <a:pPr indent="-209550" lvl="0" marL="228600" marR="0" rtl="0" algn="just">
              <a:lnSpc>
                <a:spcPct val="120000"/>
              </a:lnSpc>
              <a:spcBef>
                <a:spcPts val="1000"/>
              </a:spcBef>
              <a:spcAft>
                <a:spcPts val="0"/>
              </a:spcAft>
              <a:buClr>
                <a:schemeClr val="accent1"/>
              </a:buClr>
              <a:buSzPts val="1900"/>
              <a:buFont typeface="Open Sans Medium"/>
              <a:buChar char="▪"/>
            </a:pPr>
            <a:r>
              <a:rPr lang="en-US" sz="1700">
                <a:solidFill>
                  <a:schemeClr val="dk1"/>
                </a:solidFill>
                <a:latin typeface="Open Sans Medium"/>
                <a:ea typeface="Open Sans Medium"/>
                <a:cs typeface="Open Sans Medium"/>
                <a:sym typeface="Open Sans Medium"/>
              </a:rPr>
              <a:t>The MCU movie Avengers: Endgame has the highest box office collection with an IMDB rating of 8.8 and the non-MCU movie Inhumans has the lowest box office collection with an IMDB rating of 4.9</a:t>
            </a:r>
            <a:endParaRPr sz="1100">
              <a:latin typeface="Open Sans Medium"/>
              <a:ea typeface="Open Sans Medium"/>
              <a:cs typeface="Open Sans Medium"/>
              <a:sym typeface="Open Sans Medium"/>
            </a:endParaRPr>
          </a:p>
          <a:p>
            <a:pPr indent="0" lvl="0" marL="0" marR="0" rtl="0" algn="just">
              <a:lnSpc>
                <a:spcPct val="120000"/>
              </a:lnSpc>
              <a:spcBef>
                <a:spcPts val="1000"/>
              </a:spcBef>
              <a:spcAft>
                <a:spcPts val="0"/>
              </a:spcAft>
              <a:buClr>
                <a:schemeClr val="accent1"/>
              </a:buClr>
              <a:buSzPts val="1760"/>
              <a:buFont typeface="Noto Sans Symbols"/>
              <a:buNone/>
            </a:pPr>
            <a:r>
              <a:t/>
            </a:r>
            <a:endParaRPr sz="1600">
              <a:solidFill>
                <a:schemeClr val="dk1"/>
              </a:solidFill>
              <a:latin typeface="Rockwell"/>
              <a:ea typeface="Rockwell"/>
              <a:cs typeface="Rockwell"/>
              <a:sym typeface="Rockwell"/>
            </a:endParaRPr>
          </a:p>
        </p:txBody>
      </p:sp>
      <p:pic>
        <p:nvPicPr>
          <p:cNvPr descr="Text&#10;&#10;Description automatically generated" id="975" name="Google Shape;975;p9"/>
          <p:cNvPicPr preferRelativeResize="0"/>
          <p:nvPr/>
        </p:nvPicPr>
        <p:blipFill rotWithShape="1">
          <a:blip r:embed="rId6">
            <a:alphaModFix/>
          </a:blip>
          <a:srcRect b="0" l="0" r="0" t="0"/>
          <a:stretch/>
        </p:blipFill>
        <p:spPr>
          <a:xfrm>
            <a:off x="7990100" y="74025"/>
            <a:ext cx="2489400" cy="128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9" name="Shape 979"/>
        <p:cNvGrpSpPr/>
        <p:nvPr/>
      </p:nvGrpSpPr>
      <p:grpSpPr>
        <a:xfrm>
          <a:off x="0" y="0"/>
          <a:ext cx="0" cy="0"/>
          <a:chOff x="0" y="0"/>
          <a:chExt cx="0" cy="0"/>
        </a:xfrm>
      </p:grpSpPr>
      <p:grpSp>
        <p:nvGrpSpPr>
          <p:cNvPr id="980" name="Google Shape;980;p10"/>
          <p:cNvGrpSpPr/>
          <p:nvPr/>
        </p:nvGrpSpPr>
        <p:grpSpPr>
          <a:xfrm>
            <a:off x="-329674" y="-59376"/>
            <a:ext cx="12515851" cy="6923798"/>
            <a:chOff x="-329674" y="-51881"/>
            <a:chExt cx="12515851" cy="6923798"/>
          </a:xfrm>
        </p:grpSpPr>
        <p:sp>
          <p:nvSpPr>
            <p:cNvPr id="981" name="Google Shape;981;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10"/>
          <p:cNvGrpSpPr/>
          <p:nvPr/>
        </p:nvGrpSpPr>
        <p:grpSpPr>
          <a:xfrm>
            <a:off x="1669293" y="1186483"/>
            <a:ext cx="8848345" cy="4477933"/>
            <a:chOff x="1669293" y="1186483"/>
            <a:chExt cx="8848345" cy="4477933"/>
          </a:xfrm>
        </p:grpSpPr>
        <p:sp>
          <p:nvSpPr>
            <p:cNvPr id="1001" name="Google Shape;1001;p10"/>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10"/>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05" name="Google Shape;1005;p10"/>
          <p:cNvGrpSpPr/>
          <p:nvPr/>
        </p:nvGrpSpPr>
        <p:grpSpPr>
          <a:xfrm>
            <a:off x="-329674" y="-59376"/>
            <a:ext cx="12515851" cy="6923798"/>
            <a:chOff x="-329674" y="-51881"/>
            <a:chExt cx="12515851" cy="6923798"/>
          </a:xfrm>
        </p:grpSpPr>
        <p:sp>
          <p:nvSpPr>
            <p:cNvPr id="1006" name="Google Shape;1006;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47"/>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008" name="Google Shape;1008;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6"/>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2"/>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05"/>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0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45"/>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10"/>
          <p:cNvSpPr/>
          <p:nvPr/>
        </p:nvSpPr>
        <p:spPr>
          <a:xfrm rot="10800000">
            <a:off x="1490253" y="3276595"/>
            <a:ext cx="300774" cy="259288"/>
          </a:xfrm>
          <a:prstGeom prst="triangle">
            <a:avLst>
              <a:gd fmla="val 5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Rockwell"/>
              <a:ea typeface="Rockwell"/>
              <a:cs typeface="Rockwell"/>
              <a:sym typeface="Rockwell"/>
            </a:endParaRPr>
          </a:p>
        </p:txBody>
      </p:sp>
      <p:sp>
        <p:nvSpPr>
          <p:cNvPr id="1026" name="Google Shape;1026;p10"/>
          <p:cNvSpPr txBox="1"/>
          <p:nvPr/>
        </p:nvSpPr>
        <p:spPr>
          <a:xfrm>
            <a:off x="322263" y="266700"/>
            <a:ext cx="10422468" cy="91516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sp>
        <p:nvSpPr>
          <p:cNvPr id="1027" name="Google Shape;1027;p10"/>
          <p:cNvSpPr txBox="1"/>
          <p:nvPr>
            <p:ph idx="1" type="body"/>
          </p:nvPr>
        </p:nvSpPr>
        <p:spPr>
          <a:xfrm>
            <a:off x="487925" y="4267700"/>
            <a:ext cx="5719500" cy="2323800"/>
          </a:xfrm>
          <a:prstGeom prst="rect">
            <a:avLst/>
          </a:prstGeom>
          <a:noFill/>
          <a:ln>
            <a:noFill/>
          </a:ln>
        </p:spPr>
        <p:txBody>
          <a:bodyPr anchorCtr="0" anchor="ctr" bIns="45700" lIns="91425" spcFirstLastPara="1" rIns="91425" wrap="square" tIns="45700">
            <a:noAutofit/>
          </a:bodyPr>
          <a:lstStyle/>
          <a:p>
            <a:pPr indent="-222250" lvl="0" marL="228600" rtl="0" algn="just">
              <a:lnSpc>
                <a:spcPct val="120000"/>
              </a:lnSpc>
              <a:spcBef>
                <a:spcPts val="0"/>
              </a:spcBef>
              <a:spcAft>
                <a:spcPts val="0"/>
              </a:spcAft>
              <a:buSzPts val="1660"/>
              <a:buFont typeface="Open Sans Medium"/>
              <a:buChar char="▪"/>
            </a:pPr>
            <a:r>
              <a:rPr lang="en-US" sz="1500">
                <a:latin typeface="Open Sans Medium"/>
                <a:ea typeface="Open Sans Medium"/>
                <a:cs typeface="Open Sans Medium"/>
                <a:sym typeface="Open Sans Medium"/>
              </a:rPr>
              <a:t>The number of movies released in Phase 3 is more than that of Phase 4 &gt; Phase 2,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The Total Budget of Phase 3 is more than that of Phase 4 &gt; Phase 2 &gt;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The  Total profit of Phase 3 is more than that of Phase 4 &gt; Phase 2 &gt; Phase 1</a:t>
            </a:r>
            <a:endParaRPr sz="1700">
              <a:latin typeface="Open Sans Medium"/>
              <a:ea typeface="Open Sans Medium"/>
              <a:cs typeface="Open Sans Medium"/>
              <a:sym typeface="Open Sans Medium"/>
            </a:endParaRPr>
          </a:p>
          <a:p>
            <a:pPr indent="-222250" lvl="0" marL="228600" rtl="0" algn="just">
              <a:lnSpc>
                <a:spcPct val="120000"/>
              </a:lnSpc>
              <a:spcBef>
                <a:spcPts val="1000"/>
              </a:spcBef>
              <a:spcAft>
                <a:spcPts val="0"/>
              </a:spcAft>
              <a:buSzPts val="1660"/>
              <a:buFont typeface="Open Sans Medium"/>
              <a:buChar char="▪"/>
            </a:pPr>
            <a:r>
              <a:rPr lang="en-US" sz="1500">
                <a:latin typeface="Open Sans Medium"/>
                <a:ea typeface="Open Sans Medium"/>
                <a:cs typeface="Open Sans Medium"/>
                <a:sym typeface="Open Sans Medium"/>
              </a:rPr>
              <a:t>We can also see the IMDB scores for each movie</a:t>
            </a:r>
            <a:endParaRPr sz="1700">
              <a:latin typeface="Open Sans Medium"/>
              <a:ea typeface="Open Sans Medium"/>
              <a:cs typeface="Open Sans Medium"/>
              <a:sym typeface="Open Sans Medium"/>
            </a:endParaRPr>
          </a:p>
        </p:txBody>
      </p:sp>
      <p:pic>
        <p:nvPicPr>
          <p:cNvPr descr="Chart, pie chart&#10;&#10;Description automatically generated" id="1028" name="Google Shape;1028;p10"/>
          <p:cNvPicPr preferRelativeResize="0"/>
          <p:nvPr/>
        </p:nvPicPr>
        <p:blipFill rotWithShape="1">
          <a:blip r:embed="rId3">
            <a:alphaModFix/>
          </a:blip>
          <a:srcRect b="0" l="0" r="0" t="0"/>
          <a:stretch/>
        </p:blipFill>
        <p:spPr>
          <a:xfrm>
            <a:off x="6484599" y="3962400"/>
            <a:ext cx="2806700" cy="2895600"/>
          </a:xfrm>
          <a:prstGeom prst="rect">
            <a:avLst/>
          </a:prstGeom>
          <a:noFill/>
          <a:ln>
            <a:noFill/>
          </a:ln>
        </p:spPr>
      </p:pic>
      <p:pic>
        <p:nvPicPr>
          <p:cNvPr descr="Chart, pie chart&#10;&#10;Description automatically generated" id="1029" name="Google Shape;1029;p10"/>
          <p:cNvPicPr preferRelativeResize="0"/>
          <p:nvPr/>
        </p:nvPicPr>
        <p:blipFill rotWithShape="1">
          <a:blip r:embed="rId4">
            <a:alphaModFix/>
          </a:blip>
          <a:srcRect b="0" l="0" r="0" t="0"/>
          <a:stretch/>
        </p:blipFill>
        <p:spPr>
          <a:xfrm>
            <a:off x="7980626" y="1016138"/>
            <a:ext cx="3082220" cy="3082220"/>
          </a:xfrm>
          <a:prstGeom prst="rect">
            <a:avLst/>
          </a:prstGeom>
          <a:noFill/>
          <a:ln>
            <a:noFill/>
          </a:ln>
        </p:spPr>
      </p:pic>
      <p:pic>
        <p:nvPicPr>
          <p:cNvPr descr="Chart, pie chart&#10;&#10;Description automatically generated" id="1030" name="Google Shape;1030;p10"/>
          <p:cNvPicPr preferRelativeResize="0"/>
          <p:nvPr/>
        </p:nvPicPr>
        <p:blipFill rotWithShape="1">
          <a:blip r:embed="rId5">
            <a:alphaModFix/>
          </a:blip>
          <a:srcRect b="0" l="0" r="0" t="0"/>
          <a:stretch/>
        </p:blipFill>
        <p:spPr>
          <a:xfrm>
            <a:off x="9232337" y="4267690"/>
            <a:ext cx="2874922" cy="2439115"/>
          </a:xfrm>
          <a:prstGeom prst="rect">
            <a:avLst/>
          </a:prstGeom>
          <a:noFill/>
          <a:ln>
            <a:noFill/>
          </a:ln>
        </p:spPr>
      </p:pic>
      <p:pic>
        <p:nvPicPr>
          <p:cNvPr descr="A picture containing chart&#10;&#10;Description automatically generated" id="1031" name="Google Shape;1031;p10"/>
          <p:cNvPicPr preferRelativeResize="0"/>
          <p:nvPr/>
        </p:nvPicPr>
        <p:blipFill rotWithShape="1">
          <a:blip r:embed="rId6">
            <a:alphaModFix/>
          </a:blip>
          <a:srcRect b="0" l="0" r="0" t="0"/>
          <a:stretch/>
        </p:blipFill>
        <p:spPr>
          <a:xfrm>
            <a:off x="10699104" y="144003"/>
            <a:ext cx="1181100" cy="1282700"/>
          </a:xfrm>
          <a:prstGeom prst="rect">
            <a:avLst/>
          </a:prstGeom>
          <a:noFill/>
          <a:ln>
            <a:noFill/>
          </a:ln>
        </p:spPr>
      </p:pic>
      <p:sp>
        <p:nvSpPr>
          <p:cNvPr id="1032" name="Google Shape;1032;p10"/>
          <p:cNvSpPr txBox="1"/>
          <p:nvPr/>
        </p:nvSpPr>
        <p:spPr>
          <a:xfrm>
            <a:off x="8609966" y="735475"/>
            <a:ext cx="17412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No. of Movies</a:t>
            </a:r>
            <a:endParaRPr/>
          </a:p>
        </p:txBody>
      </p:sp>
      <p:sp>
        <p:nvSpPr>
          <p:cNvPr id="1033" name="Google Shape;1033;p10"/>
          <p:cNvSpPr txBox="1"/>
          <p:nvPr/>
        </p:nvSpPr>
        <p:spPr>
          <a:xfrm>
            <a:off x="7669986" y="3777733"/>
            <a:ext cx="988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Budget</a:t>
            </a:r>
            <a:endParaRPr/>
          </a:p>
        </p:txBody>
      </p:sp>
      <p:sp>
        <p:nvSpPr>
          <p:cNvPr id="1034" name="Google Shape;1034;p10"/>
          <p:cNvSpPr txBox="1"/>
          <p:nvPr/>
        </p:nvSpPr>
        <p:spPr>
          <a:xfrm>
            <a:off x="10310368" y="3986559"/>
            <a:ext cx="988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Rockwell"/>
                <a:ea typeface="Rockwell"/>
                <a:cs typeface="Rockwell"/>
                <a:sym typeface="Rockwell"/>
              </a:rPr>
              <a:t>Profit</a:t>
            </a:r>
            <a:endParaRPr/>
          </a:p>
        </p:txBody>
      </p:sp>
      <p:pic>
        <p:nvPicPr>
          <p:cNvPr descr="Chart, bar chart&#10;&#10;Description automatically generated" id="1035" name="Google Shape;1035;p10"/>
          <p:cNvPicPr preferRelativeResize="0"/>
          <p:nvPr/>
        </p:nvPicPr>
        <p:blipFill rotWithShape="1">
          <a:blip r:embed="rId7">
            <a:alphaModFix/>
          </a:blip>
          <a:srcRect b="0" l="0" r="0" t="0"/>
          <a:stretch/>
        </p:blipFill>
        <p:spPr>
          <a:xfrm>
            <a:off x="0" y="988640"/>
            <a:ext cx="7630265" cy="31114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9" name="Shape 1039"/>
        <p:cNvGrpSpPr/>
        <p:nvPr/>
      </p:nvGrpSpPr>
      <p:grpSpPr>
        <a:xfrm>
          <a:off x="0" y="0"/>
          <a:ext cx="0" cy="0"/>
          <a:chOff x="0" y="0"/>
          <a:chExt cx="0" cy="0"/>
        </a:xfrm>
      </p:grpSpPr>
      <p:sp>
        <p:nvSpPr>
          <p:cNvPr id="1040" name="Google Shape;1040;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41" name="Google Shape;1041;p11"/>
          <p:cNvGrpSpPr/>
          <p:nvPr/>
        </p:nvGrpSpPr>
        <p:grpSpPr>
          <a:xfrm>
            <a:off x="-392113" y="2375"/>
            <a:ext cx="12584114" cy="6853238"/>
            <a:chOff x="-417513" y="0"/>
            <a:chExt cx="12584114" cy="6853238"/>
          </a:xfrm>
        </p:grpSpPr>
        <p:sp>
          <p:nvSpPr>
            <p:cNvPr id="1042" name="Google Shape;1042;p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043" name="Google Shape;1043;p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47"/>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accent1">
                  <a:alpha val="1294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accent1">
                  <a:alpha val="11764"/>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accent1">
                  <a:alpha val="11764"/>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accent1">
                  <a:alpha val="11764"/>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hart, histogram&#10;&#10;Description automatically generated" id="1063" name="Google Shape;1063;p11"/>
          <p:cNvPicPr preferRelativeResize="0"/>
          <p:nvPr>
            <p:ph idx="1" type="body"/>
          </p:nvPr>
        </p:nvPicPr>
        <p:blipFill rotWithShape="1">
          <a:blip r:embed="rId3">
            <a:alphaModFix/>
          </a:blip>
          <a:srcRect b="0" l="0" r="0" t="0"/>
          <a:stretch/>
        </p:blipFill>
        <p:spPr>
          <a:xfrm>
            <a:off x="7941906" y="1119327"/>
            <a:ext cx="3985500" cy="2558100"/>
          </a:xfrm>
          <a:prstGeom prst="rect">
            <a:avLst/>
          </a:prstGeom>
          <a:noFill/>
          <a:ln>
            <a:noFill/>
          </a:ln>
        </p:spPr>
      </p:pic>
      <p:sp>
        <p:nvSpPr>
          <p:cNvPr id="1064" name="Google Shape;1064;p11"/>
          <p:cNvSpPr txBox="1"/>
          <p:nvPr/>
        </p:nvSpPr>
        <p:spPr>
          <a:xfrm>
            <a:off x="322263" y="3429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descr="Chart, bar chart&#10;&#10;Description automatically generated" id="1065" name="Google Shape;1065;p11"/>
          <p:cNvPicPr preferRelativeResize="0"/>
          <p:nvPr/>
        </p:nvPicPr>
        <p:blipFill rotWithShape="1">
          <a:blip r:embed="rId4">
            <a:alphaModFix/>
          </a:blip>
          <a:srcRect b="0" l="0" r="0" t="0"/>
          <a:stretch/>
        </p:blipFill>
        <p:spPr>
          <a:xfrm>
            <a:off x="7996792" y="4160710"/>
            <a:ext cx="3989865" cy="2634456"/>
          </a:xfrm>
          <a:prstGeom prst="rect">
            <a:avLst/>
          </a:prstGeom>
          <a:noFill/>
          <a:ln>
            <a:noFill/>
          </a:ln>
        </p:spPr>
      </p:pic>
      <p:pic>
        <p:nvPicPr>
          <p:cNvPr descr="Chart, bar chart&#10;&#10;Description automatically generated" id="1066" name="Google Shape;1066;p11"/>
          <p:cNvPicPr preferRelativeResize="0"/>
          <p:nvPr/>
        </p:nvPicPr>
        <p:blipFill rotWithShape="1">
          <a:blip r:embed="rId5">
            <a:alphaModFix/>
          </a:blip>
          <a:srcRect b="0" l="0" r="0" t="0"/>
          <a:stretch/>
        </p:blipFill>
        <p:spPr>
          <a:xfrm>
            <a:off x="3630531" y="4221432"/>
            <a:ext cx="3805938" cy="2513012"/>
          </a:xfrm>
          <a:prstGeom prst="rect">
            <a:avLst/>
          </a:prstGeom>
          <a:noFill/>
          <a:ln>
            <a:noFill/>
          </a:ln>
        </p:spPr>
      </p:pic>
      <p:sp>
        <p:nvSpPr>
          <p:cNvPr id="1067" name="Google Shape;1067;p11"/>
          <p:cNvSpPr txBox="1"/>
          <p:nvPr/>
        </p:nvSpPr>
        <p:spPr>
          <a:xfrm>
            <a:off x="433575" y="1274425"/>
            <a:ext cx="7002900" cy="2809500"/>
          </a:xfrm>
          <a:prstGeom prst="rect">
            <a:avLst/>
          </a:prstGeom>
          <a:noFill/>
          <a:ln>
            <a:noFill/>
          </a:ln>
        </p:spPr>
        <p:txBody>
          <a:bodyPr anchorCtr="0" anchor="ctr" bIns="45700" lIns="91425" spcFirstLastPara="1" rIns="91425" wrap="square" tIns="45700">
            <a:noAutofit/>
          </a:bodyPr>
          <a:lstStyle/>
          <a:p>
            <a:pPr indent="0" lvl="0" marL="457200" marR="0" rtl="0" algn="just">
              <a:lnSpc>
                <a:spcPct val="120000"/>
              </a:lnSpc>
              <a:spcBef>
                <a:spcPts val="0"/>
              </a:spcBef>
              <a:spcAft>
                <a:spcPts val="0"/>
              </a:spcAft>
              <a:buNone/>
            </a:pPr>
            <a:r>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movie budget is between 150M - 200M , Very less </a:t>
            </a:r>
            <a:r>
              <a:rPr lang="en-US" sz="1559">
                <a:solidFill>
                  <a:schemeClr val="dk1"/>
                </a:solidFill>
                <a:latin typeface="Open Sans Medium"/>
                <a:ea typeface="Open Sans Medium"/>
                <a:cs typeface="Open Sans Medium"/>
                <a:sym typeface="Open Sans Medium"/>
              </a:rPr>
              <a:t>movies</a:t>
            </a:r>
            <a:r>
              <a:rPr lang="en-US" sz="1559">
                <a:solidFill>
                  <a:schemeClr val="dk1"/>
                </a:solidFill>
                <a:latin typeface="Open Sans Medium"/>
                <a:ea typeface="Open Sans Medium"/>
                <a:cs typeface="Open Sans Medium"/>
                <a:sym typeface="Open Sans Medium"/>
              </a:rPr>
              <a:t> had higher budget which is above 300M</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a:t>
            </a:r>
            <a:r>
              <a:rPr lang="en-US" sz="1559">
                <a:solidFill>
                  <a:schemeClr val="dk1"/>
                </a:solidFill>
                <a:latin typeface="Open Sans Medium"/>
                <a:ea typeface="Open Sans Medium"/>
                <a:cs typeface="Open Sans Medium"/>
                <a:sym typeface="Open Sans Medium"/>
              </a:rPr>
              <a:t> movies box-office collections (7) were between 500M - 1000M.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movies (8) made a profit of 500M and there was one movie which grossed 2325M profit </a:t>
            </a:r>
            <a:endParaRPr sz="1559">
              <a:solidFill>
                <a:schemeClr val="dk1"/>
              </a:solidFill>
              <a:latin typeface="Open Sans Medium"/>
              <a:ea typeface="Open Sans Medium"/>
              <a:cs typeface="Open Sans Medium"/>
              <a:sym typeface="Open Sans Medium"/>
            </a:endParaRPr>
          </a:p>
          <a:p>
            <a:pPr indent="-222201" lvl="0" marL="228600" marR="0" rtl="0" algn="just">
              <a:lnSpc>
                <a:spcPct val="120000"/>
              </a:lnSpc>
              <a:spcBef>
                <a:spcPts val="1000"/>
              </a:spcBef>
              <a:spcAft>
                <a:spcPts val="0"/>
              </a:spcAft>
              <a:buClr>
                <a:schemeClr val="accent1"/>
              </a:buClr>
              <a:buSzPts val="1659"/>
              <a:buFont typeface="Open Sans Medium"/>
              <a:buChar char="▪"/>
            </a:pPr>
            <a:r>
              <a:rPr lang="en-US" sz="1559">
                <a:solidFill>
                  <a:schemeClr val="dk1"/>
                </a:solidFill>
                <a:latin typeface="Open Sans Medium"/>
                <a:ea typeface="Open Sans Medium"/>
                <a:cs typeface="Open Sans Medium"/>
                <a:sym typeface="Open Sans Medium"/>
              </a:rPr>
              <a:t>Most of the </a:t>
            </a:r>
            <a:r>
              <a:rPr lang="en-US" sz="1559">
                <a:solidFill>
                  <a:schemeClr val="dk1"/>
                </a:solidFill>
                <a:latin typeface="Open Sans Medium"/>
                <a:ea typeface="Open Sans Medium"/>
                <a:cs typeface="Open Sans Medium"/>
                <a:sym typeface="Open Sans Medium"/>
              </a:rPr>
              <a:t>movies</a:t>
            </a:r>
            <a:r>
              <a:rPr lang="en-US" sz="1559">
                <a:solidFill>
                  <a:schemeClr val="dk1"/>
                </a:solidFill>
                <a:latin typeface="Open Sans Medium"/>
                <a:ea typeface="Open Sans Medium"/>
                <a:cs typeface="Open Sans Medium"/>
                <a:sym typeface="Open Sans Medium"/>
              </a:rPr>
              <a:t> (</a:t>
            </a:r>
            <a:r>
              <a:rPr lang="en-US" sz="1559">
                <a:solidFill>
                  <a:schemeClr val="dk1"/>
                </a:solidFill>
                <a:latin typeface="Open Sans Medium"/>
                <a:ea typeface="Open Sans Medium"/>
                <a:cs typeface="Open Sans Medium"/>
                <a:sym typeface="Open Sans Medium"/>
              </a:rPr>
              <a:t>8)  movies have a run time between 130 - 135 min, there are very few long </a:t>
            </a:r>
            <a:r>
              <a:rPr lang="en-US" sz="1559">
                <a:solidFill>
                  <a:schemeClr val="dk1"/>
                </a:solidFill>
                <a:latin typeface="Open Sans Medium"/>
                <a:ea typeface="Open Sans Medium"/>
                <a:cs typeface="Open Sans Medium"/>
                <a:sym typeface="Open Sans Medium"/>
              </a:rPr>
              <a:t>running</a:t>
            </a:r>
            <a:r>
              <a:rPr lang="en-US" sz="1559">
                <a:solidFill>
                  <a:schemeClr val="dk1"/>
                </a:solidFill>
                <a:latin typeface="Open Sans Medium"/>
                <a:ea typeface="Open Sans Medium"/>
                <a:cs typeface="Open Sans Medium"/>
                <a:sym typeface="Open Sans Medium"/>
              </a:rPr>
              <a:t> movies which goes behind 190</a:t>
            </a:r>
            <a:endParaRPr sz="1434">
              <a:latin typeface="Open Sans Medium"/>
              <a:ea typeface="Open Sans Medium"/>
              <a:cs typeface="Open Sans Medium"/>
              <a:sym typeface="Open Sans Medium"/>
            </a:endParaRPr>
          </a:p>
          <a:p>
            <a:pPr indent="-116840" lvl="0" marL="228600" marR="0" rtl="0" algn="just">
              <a:lnSpc>
                <a:spcPct val="120000"/>
              </a:lnSpc>
              <a:spcBef>
                <a:spcPts val="1000"/>
              </a:spcBef>
              <a:spcAft>
                <a:spcPts val="0"/>
              </a:spcAft>
              <a:buClr>
                <a:schemeClr val="accent1"/>
              </a:buClr>
              <a:buSzPts val="1100"/>
              <a:buFont typeface="Noto Sans Symbols"/>
              <a:buNone/>
            </a:pPr>
            <a:r>
              <a:t/>
            </a:r>
            <a:endParaRPr sz="1189">
              <a:solidFill>
                <a:schemeClr val="dk1"/>
              </a:solidFill>
              <a:latin typeface="Rockwell"/>
              <a:ea typeface="Rockwell"/>
              <a:cs typeface="Rockwell"/>
              <a:sym typeface="Rockwell"/>
            </a:endParaRPr>
          </a:p>
          <a:p>
            <a:pPr indent="-116840" lvl="0" marL="228600" marR="0" rtl="0" algn="just">
              <a:lnSpc>
                <a:spcPct val="120000"/>
              </a:lnSpc>
              <a:spcBef>
                <a:spcPts val="1000"/>
              </a:spcBef>
              <a:spcAft>
                <a:spcPts val="0"/>
              </a:spcAft>
              <a:buClr>
                <a:schemeClr val="accent1"/>
              </a:buClr>
              <a:buSzPts val="1100"/>
              <a:buFont typeface="Noto Sans Symbols"/>
              <a:buNone/>
            </a:pPr>
            <a:r>
              <a:t/>
            </a:r>
            <a:endParaRPr sz="1100">
              <a:solidFill>
                <a:schemeClr val="dk1"/>
              </a:solidFill>
              <a:latin typeface="Rockwell"/>
              <a:ea typeface="Rockwell"/>
              <a:cs typeface="Rockwell"/>
              <a:sym typeface="Rockwell"/>
            </a:endParaRPr>
          </a:p>
        </p:txBody>
      </p:sp>
      <p:pic>
        <p:nvPicPr>
          <p:cNvPr id="1068" name="Google Shape;1068;p11"/>
          <p:cNvPicPr preferRelativeResize="0"/>
          <p:nvPr/>
        </p:nvPicPr>
        <p:blipFill>
          <a:blip r:embed="rId6">
            <a:alphaModFix/>
          </a:blip>
          <a:stretch>
            <a:fillRect/>
          </a:stretch>
        </p:blipFill>
        <p:spPr>
          <a:xfrm>
            <a:off x="92675" y="4396700"/>
            <a:ext cx="3612150" cy="2337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2" name="Shape 1072"/>
        <p:cNvGrpSpPr/>
        <p:nvPr/>
      </p:nvGrpSpPr>
      <p:grpSpPr>
        <a:xfrm>
          <a:off x="0" y="0"/>
          <a:ext cx="0" cy="0"/>
          <a:chOff x="0" y="0"/>
          <a:chExt cx="0" cy="0"/>
        </a:xfrm>
      </p:grpSpPr>
      <p:grpSp>
        <p:nvGrpSpPr>
          <p:cNvPr id="1073" name="Google Shape;1073;g2299ef9d14f_2_8"/>
          <p:cNvGrpSpPr/>
          <p:nvPr/>
        </p:nvGrpSpPr>
        <p:grpSpPr>
          <a:xfrm>
            <a:off x="-329674" y="-59376"/>
            <a:ext cx="12515851" cy="6923799"/>
            <a:chOff x="-329674" y="-51881"/>
            <a:chExt cx="12515851" cy="6923799"/>
          </a:xfrm>
        </p:grpSpPr>
        <p:sp>
          <p:nvSpPr>
            <p:cNvPr id="1074" name="Google Shape;1074;g2299ef9d14f_2_8"/>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2299ef9d14f_2_8"/>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2299ef9d14f_2_8"/>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2299ef9d14f_2_8"/>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2299ef9d14f_2_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2299ef9d14f_2_8"/>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2299ef9d14f_2_8"/>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2299ef9d14f_2_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299ef9d14f_2_8"/>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2299ef9d14f_2_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2299ef9d14f_2_8"/>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2299ef9d14f_2_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2299ef9d14f_2_8"/>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299ef9d14f_2_8"/>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299ef9d14f_2_8"/>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2299ef9d14f_2_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2299ef9d14f_2_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2299ef9d14f_2_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2299ef9d14f_2_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g2299ef9d14f_2_8"/>
          <p:cNvGrpSpPr/>
          <p:nvPr/>
        </p:nvGrpSpPr>
        <p:grpSpPr>
          <a:xfrm>
            <a:off x="1669293" y="1186483"/>
            <a:ext cx="8848449" cy="4477933"/>
            <a:chOff x="1669293" y="1186483"/>
            <a:chExt cx="8848449" cy="4477933"/>
          </a:xfrm>
        </p:grpSpPr>
        <p:sp>
          <p:nvSpPr>
            <p:cNvPr id="1094" name="Google Shape;1094;g2299ef9d14f_2_8"/>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g2299ef9d14f_2_8"/>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2299ef9d14f_2_8"/>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g2299ef9d14f_2_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98" name="Google Shape;1098;g2299ef9d14f_2_8"/>
          <p:cNvGrpSpPr/>
          <p:nvPr/>
        </p:nvGrpSpPr>
        <p:grpSpPr>
          <a:xfrm>
            <a:off x="-329674" y="-59376"/>
            <a:ext cx="12515851" cy="6923799"/>
            <a:chOff x="-329674" y="-51881"/>
            <a:chExt cx="12515851" cy="6923799"/>
          </a:xfrm>
        </p:grpSpPr>
        <p:sp>
          <p:nvSpPr>
            <p:cNvPr id="1099" name="Google Shape;1099;g2299ef9d14f_2_8"/>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2299ef9d14f_2_8"/>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101" name="Google Shape;1101;g2299ef9d14f_2_8"/>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2299ef9d14f_2_8"/>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2299ef9d14f_2_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2299ef9d14f_2_8"/>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2299ef9d14f_2_8"/>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2299ef9d14f_2_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2299ef9d14f_2_8"/>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299ef9d14f_2_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299ef9d14f_2_8"/>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299ef9d14f_2_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2299ef9d14f_2_8"/>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2299ef9d14f_2_8"/>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2299ef9d14f_2_8"/>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2299ef9d14f_2_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299ef9d14f_2_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2299ef9d14f_2_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2299ef9d14f_2_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g2299ef9d14f_2_8"/>
          <p:cNvSpPr txBox="1"/>
          <p:nvPr/>
        </p:nvSpPr>
        <p:spPr>
          <a:xfrm>
            <a:off x="322274" y="266700"/>
            <a:ext cx="93393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id="1119" name="Google Shape;1119;g2299ef9d14f_2_8"/>
          <p:cNvPicPr preferRelativeResize="0"/>
          <p:nvPr/>
        </p:nvPicPr>
        <p:blipFill>
          <a:blip r:embed="rId3">
            <a:alphaModFix/>
          </a:blip>
          <a:stretch>
            <a:fillRect/>
          </a:stretch>
        </p:blipFill>
        <p:spPr>
          <a:xfrm>
            <a:off x="8004850" y="220100"/>
            <a:ext cx="3996651" cy="6487299"/>
          </a:xfrm>
          <a:prstGeom prst="rect">
            <a:avLst/>
          </a:prstGeom>
          <a:noFill/>
          <a:ln cap="flat" cmpd="sng" w="9525">
            <a:solidFill>
              <a:schemeClr val="accent1"/>
            </a:solidFill>
            <a:prstDash val="solid"/>
            <a:miter lim="8000"/>
            <a:headEnd len="sm" w="sm" type="none"/>
            <a:tailEnd len="sm" w="sm" type="none"/>
          </a:ln>
        </p:spPr>
      </p:pic>
      <p:pic>
        <p:nvPicPr>
          <p:cNvPr id="1120" name="Google Shape;1120;g2299ef9d14f_2_8"/>
          <p:cNvPicPr preferRelativeResize="0"/>
          <p:nvPr/>
        </p:nvPicPr>
        <p:blipFill>
          <a:blip r:embed="rId4">
            <a:alphaModFix/>
          </a:blip>
          <a:stretch>
            <a:fillRect/>
          </a:stretch>
        </p:blipFill>
        <p:spPr>
          <a:xfrm>
            <a:off x="6336635" y="3798500"/>
            <a:ext cx="1386300" cy="1505550"/>
          </a:xfrm>
          <a:prstGeom prst="rect">
            <a:avLst/>
          </a:prstGeom>
          <a:noFill/>
          <a:ln cap="flat" cmpd="sng" w="9525">
            <a:solidFill>
              <a:schemeClr val="accent1"/>
            </a:solidFill>
            <a:prstDash val="solid"/>
            <a:miter lim="8000"/>
            <a:headEnd len="sm" w="sm" type="none"/>
            <a:tailEnd len="sm" w="sm" type="none"/>
          </a:ln>
        </p:spPr>
      </p:pic>
      <p:sp>
        <p:nvSpPr>
          <p:cNvPr id="1121" name="Google Shape;1121;g2299ef9d14f_2_8"/>
          <p:cNvSpPr txBox="1"/>
          <p:nvPr>
            <p:ph idx="4294967295" type="body"/>
          </p:nvPr>
        </p:nvSpPr>
        <p:spPr>
          <a:xfrm>
            <a:off x="266450" y="1260450"/>
            <a:ext cx="7456500" cy="2249700"/>
          </a:xfrm>
          <a:prstGeom prst="rect">
            <a:avLst/>
          </a:prstGeom>
          <a:noFill/>
          <a:ln>
            <a:noFill/>
          </a:ln>
        </p:spPr>
        <p:txBody>
          <a:bodyPr anchorCtr="0" anchor="ctr" bIns="45700" lIns="91425" spcFirstLastPara="1" rIns="91425" wrap="square" tIns="45700">
            <a:normAutofit fontScale="92500" lnSpcReduction="10000"/>
          </a:bodyPr>
          <a:lstStyle/>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distribution indicates that Phase 3 had the best Marvel movies with highest Audience, IMDB and Tomatoes score. </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Phase 4 which is ongoing has the second highest Audience, IMDB and Tomatoes score</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first Phase of MCU had the least Audience, IMDB and Tomatoes score. </a:t>
            </a:r>
            <a:endParaRPr sz="1600">
              <a:latin typeface="Open Sans Medium"/>
              <a:ea typeface="Open Sans Medium"/>
              <a:cs typeface="Open Sans Medium"/>
              <a:sym typeface="Open Sans Medium"/>
            </a:endParaRPr>
          </a:p>
          <a:p>
            <a:pPr indent="-220218" lvl="0" marL="228600" rtl="0" algn="l">
              <a:spcBef>
                <a:spcPts val="0"/>
              </a:spcBef>
              <a:spcAft>
                <a:spcPts val="0"/>
              </a:spcAft>
              <a:buClr>
                <a:schemeClr val="accent1"/>
              </a:buClr>
              <a:buSzPct val="110000"/>
              <a:buFont typeface="Open Sans Medium"/>
              <a:buChar char="▪"/>
            </a:pPr>
            <a:r>
              <a:rPr lang="en-US" sz="1600">
                <a:latin typeface="Open Sans Medium"/>
                <a:ea typeface="Open Sans Medium"/>
                <a:cs typeface="Open Sans Medium"/>
                <a:sym typeface="Open Sans Medium"/>
              </a:rPr>
              <a:t>The highest IMDB rating is 8.8 and the lowest being 6.3. The Ratings are however seen distributed across the range</a:t>
            </a:r>
            <a:endParaRPr sz="1600">
              <a:latin typeface="Open Sans Medium"/>
              <a:ea typeface="Open Sans Medium"/>
              <a:cs typeface="Open Sans Medium"/>
              <a:sym typeface="Open Sans Medium"/>
            </a:endParaRPr>
          </a:p>
          <a:p>
            <a:pPr indent="0" lvl="0" marL="457200" rtl="0" algn="l">
              <a:spcBef>
                <a:spcPts val="0"/>
              </a:spcBef>
              <a:spcAft>
                <a:spcPts val="0"/>
              </a:spcAft>
              <a:buNone/>
            </a:pPr>
            <a:r>
              <a:t/>
            </a:r>
            <a:endParaRPr sz="1600"/>
          </a:p>
        </p:txBody>
      </p:sp>
      <p:pic>
        <p:nvPicPr>
          <p:cNvPr id="1122" name="Google Shape;1122;g2299ef9d14f_2_8"/>
          <p:cNvPicPr preferRelativeResize="0"/>
          <p:nvPr/>
        </p:nvPicPr>
        <p:blipFill>
          <a:blip r:embed="rId5">
            <a:alphaModFix/>
          </a:blip>
          <a:stretch>
            <a:fillRect/>
          </a:stretch>
        </p:blipFill>
        <p:spPr>
          <a:xfrm>
            <a:off x="127400" y="3377675"/>
            <a:ext cx="6151351" cy="3040125"/>
          </a:xfrm>
          <a:prstGeom prst="rect">
            <a:avLst/>
          </a:prstGeom>
          <a:noFill/>
          <a:ln>
            <a:noFill/>
          </a:ln>
        </p:spPr>
      </p:pic>
      <p:sp>
        <p:nvSpPr>
          <p:cNvPr id="1123" name="Google Shape;1123;g2299ef9d14f_2_8"/>
          <p:cNvSpPr txBox="1"/>
          <p:nvPr/>
        </p:nvSpPr>
        <p:spPr>
          <a:xfrm>
            <a:off x="498125" y="5908100"/>
            <a:ext cx="3220500" cy="4002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20000"/>
              </a:lnSpc>
              <a:spcBef>
                <a:spcPts val="0"/>
              </a:spcBef>
              <a:spcAft>
                <a:spcPts val="0"/>
              </a:spcAft>
              <a:buNone/>
            </a:pPr>
            <a:r>
              <a:rPr lang="en-US">
                <a:solidFill>
                  <a:schemeClr val="dk1"/>
                </a:solidFill>
                <a:latin typeface="Open Sans Medium"/>
                <a:ea typeface="Open Sans Medium"/>
                <a:cs typeface="Open Sans Medium"/>
                <a:sym typeface="Open Sans Medium"/>
              </a:rPr>
              <a:t>IMDB Distribution</a:t>
            </a:r>
            <a:endParaRPr>
              <a:solidFill>
                <a:schemeClr val="dk1"/>
              </a:solidFill>
              <a:latin typeface="Open Sans Medium"/>
              <a:ea typeface="Open Sans Medium"/>
              <a:cs typeface="Open Sans Medium"/>
              <a:sym typeface="Open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2436bda7628_0_44"/>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sp>
        <p:nvSpPr>
          <p:cNvPr id="1129" name="Google Shape;1129;g2436bda7628_0_44"/>
          <p:cNvSpPr txBox="1"/>
          <p:nvPr/>
        </p:nvSpPr>
        <p:spPr>
          <a:xfrm>
            <a:off x="7810200" y="4169125"/>
            <a:ext cx="4038900" cy="232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Open Sans Medium"/>
              <a:ea typeface="Open Sans Medium"/>
              <a:cs typeface="Open Sans Medium"/>
              <a:sym typeface="Open Sans Medium"/>
            </a:endParaRPr>
          </a:p>
          <a:p>
            <a:pPr indent="-199390" lvl="0" marL="228600" rtl="0" algn="l">
              <a:lnSpc>
                <a:spcPct val="120000"/>
              </a:lnSpc>
              <a:spcBef>
                <a:spcPts val="0"/>
              </a:spcBef>
              <a:spcAft>
                <a:spcPts val="0"/>
              </a:spcAft>
              <a:buClr>
                <a:schemeClr val="accent1"/>
              </a:buClr>
              <a:buSzPts val="1300"/>
              <a:buFont typeface="Open Sans Medium"/>
              <a:buChar char="▪"/>
            </a:pPr>
            <a:r>
              <a:rPr lang="en-US" sz="1300">
                <a:solidFill>
                  <a:schemeClr val="dk1"/>
                </a:solidFill>
                <a:latin typeface="Open Sans Medium"/>
                <a:ea typeface="Open Sans Medium"/>
                <a:cs typeface="Open Sans Medium"/>
                <a:sym typeface="Open Sans Medium"/>
              </a:rPr>
              <a:t>Detailed Budget, Box office and Profit of each Marvel movies. Avenger End game tops the Marvel game</a:t>
            </a:r>
            <a:endParaRPr sz="1300">
              <a:solidFill>
                <a:schemeClr val="dk1"/>
              </a:solidFill>
              <a:latin typeface="Open Sans Medium"/>
              <a:ea typeface="Open Sans Medium"/>
              <a:cs typeface="Open Sans Medium"/>
              <a:sym typeface="Open Sans Medium"/>
            </a:endParaRPr>
          </a:p>
          <a:p>
            <a:pPr indent="-199390" lvl="0" marL="228600" rtl="0" algn="l">
              <a:lnSpc>
                <a:spcPct val="120000"/>
              </a:lnSpc>
              <a:spcBef>
                <a:spcPts val="0"/>
              </a:spcBef>
              <a:spcAft>
                <a:spcPts val="0"/>
              </a:spcAft>
              <a:buClr>
                <a:schemeClr val="accent1"/>
              </a:buClr>
              <a:buSzPts val="1300"/>
              <a:buFont typeface="Open Sans Medium"/>
              <a:buChar char="▪"/>
            </a:pPr>
            <a:r>
              <a:rPr lang="en-US">
                <a:solidFill>
                  <a:schemeClr val="dk1"/>
                </a:solidFill>
                <a:latin typeface="Open Sans Medium"/>
                <a:ea typeface="Open Sans Medium"/>
                <a:cs typeface="Open Sans Medium"/>
                <a:sym typeface="Open Sans Medium"/>
              </a:rPr>
              <a:t>Phase 3 movies have a longer run time when compared to Phase 1 &gt; Phase 2 &gt; Phase 4</a:t>
            </a:r>
            <a:endParaRPr sz="13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1300">
              <a:solidFill>
                <a:schemeClr val="dk1"/>
              </a:solidFill>
              <a:latin typeface="Open Sans Medium"/>
              <a:ea typeface="Open Sans Medium"/>
              <a:cs typeface="Open Sans Medium"/>
              <a:sym typeface="Open Sans Medium"/>
            </a:endParaRPr>
          </a:p>
          <a:p>
            <a:pPr indent="0" lvl="0" marL="457200" rtl="0" algn="l">
              <a:lnSpc>
                <a:spcPct val="120000"/>
              </a:lnSpc>
              <a:spcBef>
                <a:spcPts val="0"/>
              </a:spcBef>
              <a:spcAft>
                <a:spcPts val="0"/>
              </a:spcAft>
              <a:buNone/>
            </a:pPr>
            <a:r>
              <a:t/>
            </a:r>
            <a:endParaRPr sz="1300">
              <a:solidFill>
                <a:schemeClr val="dk1"/>
              </a:solidFill>
              <a:latin typeface="Open Sans Medium"/>
              <a:ea typeface="Open Sans Medium"/>
              <a:cs typeface="Open Sans Medium"/>
              <a:sym typeface="Open Sans Medium"/>
            </a:endParaRPr>
          </a:p>
        </p:txBody>
      </p:sp>
      <p:pic>
        <p:nvPicPr>
          <p:cNvPr id="1130" name="Google Shape;1130;g2436bda7628_0_44"/>
          <p:cNvPicPr preferRelativeResize="0"/>
          <p:nvPr/>
        </p:nvPicPr>
        <p:blipFill>
          <a:blip r:embed="rId3">
            <a:alphaModFix/>
          </a:blip>
          <a:stretch>
            <a:fillRect/>
          </a:stretch>
        </p:blipFill>
        <p:spPr>
          <a:xfrm>
            <a:off x="8117650" y="385675"/>
            <a:ext cx="3552600" cy="3097549"/>
          </a:xfrm>
          <a:prstGeom prst="rect">
            <a:avLst/>
          </a:prstGeom>
          <a:noFill/>
          <a:ln>
            <a:noFill/>
          </a:ln>
        </p:spPr>
      </p:pic>
      <p:sp>
        <p:nvSpPr>
          <p:cNvPr id="1131" name="Google Shape;1131;g2436bda7628_0_44"/>
          <p:cNvSpPr txBox="1"/>
          <p:nvPr/>
        </p:nvSpPr>
        <p:spPr>
          <a:xfrm>
            <a:off x="322275" y="6107925"/>
            <a:ext cx="71727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Budget, Box-office and Profit details of all MCU Movies</a:t>
            </a:r>
            <a:endParaRPr/>
          </a:p>
          <a:p>
            <a:pPr indent="0" lvl="0" marL="0" rtl="0" algn="ctr">
              <a:spcBef>
                <a:spcPts val="0"/>
              </a:spcBef>
              <a:spcAft>
                <a:spcPts val="0"/>
              </a:spcAft>
              <a:buNone/>
            </a:pPr>
            <a:r>
              <a:t/>
            </a:r>
            <a:endParaRPr/>
          </a:p>
        </p:txBody>
      </p:sp>
      <p:sp>
        <p:nvSpPr>
          <p:cNvPr id="1132" name="Google Shape;1132;g2436bda7628_0_44"/>
          <p:cNvSpPr txBox="1"/>
          <p:nvPr/>
        </p:nvSpPr>
        <p:spPr>
          <a:xfrm>
            <a:off x="8416075" y="3518375"/>
            <a:ext cx="35526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Movie </a:t>
            </a:r>
            <a:r>
              <a:rPr lang="en-US"/>
              <a:t>Runtime</a:t>
            </a:r>
            <a:r>
              <a:rPr lang="en-US"/>
              <a:t> Distribution w.r.t Phase</a:t>
            </a:r>
            <a:endParaRPr/>
          </a:p>
          <a:p>
            <a:pPr indent="0" lvl="0" marL="0" rtl="0" algn="ctr">
              <a:spcBef>
                <a:spcPts val="0"/>
              </a:spcBef>
              <a:spcAft>
                <a:spcPts val="0"/>
              </a:spcAft>
              <a:buNone/>
            </a:pPr>
            <a:r>
              <a:t/>
            </a:r>
            <a:endParaRPr/>
          </a:p>
        </p:txBody>
      </p:sp>
      <p:pic>
        <p:nvPicPr>
          <p:cNvPr id="1133" name="Google Shape;1133;g2436bda7628_0_44"/>
          <p:cNvPicPr preferRelativeResize="0"/>
          <p:nvPr/>
        </p:nvPicPr>
        <p:blipFill>
          <a:blip r:embed="rId4">
            <a:alphaModFix/>
          </a:blip>
          <a:stretch>
            <a:fillRect/>
          </a:stretch>
        </p:blipFill>
        <p:spPr>
          <a:xfrm>
            <a:off x="152400" y="1182000"/>
            <a:ext cx="7478150" cy="483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g24391bc08a0_0_83"/>
          <p:cNvSpPr txBox="1"/>
          <p:nvPr>
            <p:ph type="title"/>
          </p:nvPr>
        </p:nvSpPr>
        <p:spPr>
          <a:xfrm>
            <a:off x="751300" y="548633"/>
            <a:ext cx="9940500" cy="838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3700">
                <a:solidFill>
                  <a:srgbClr val="C00000"/>
                </a:solidFill>
                <a:latin typeface="Comfortaa"/>
                <a:ea typeface="Comfortaa"/>
                <a:cs typeface="Comfortaa"/>
                <a:sym typeface="Comfortaa"/>
              </a:rPr>
              <a:t>Introduction &amp; Motives</a:t>
            </a:r>
            <a:endParaRPr b="1" sz="3700">
              <a:solidFill>
                <a:srgbClr val="C00000"/>
              </a:solidFill>
              <a:latin typeface="Comfortaa"/>
              <a:ea typeface="Comfortaa"/>
              <a:cs typeface="Comfortaa"/>
              <a:sym typeface="Comfortaa"/>
            </a:endParaRPr>
          </a:p>
          <a:p>
            <a:pPr indent="0" lvl="0" marL="0" rtl="0" algn="ctr">
              <a:spcBef>
                <a:spcPts val="0"/>
              </a:spcBef>
              <a:spcAft>
                <a:spcPts val="0"/>
              </a:spcAft>
              <a:buNone/>
            </a:pPr>
            <a:r>
              <a:t/>
            </a:r>
            <a:endParaRPr/>
          </a:p>
        </p:txBody>
      </p:sp>
      <p:sp>
        <p:nvSpPr>
          <p:cNvPr id="595" name="Google Shape;595;g24391bc08a0_0_83"/>
          <p:cNvSpPr txBox="1"/>
          <p:nvPr/>
        </p:nvSpPr>
        <p:spPr>
          <a:xfrm>
            <a:off x="1153450" y="1387125"/>
            <a:ext cx="10650000" cy="1797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800">
                <a:solidFill>
                  <a:schemeClr val="dk1"/>
                </a:solidFill>
                <a:latin typeface="Open Sans Medium"/>
                <a:ea typeface="Open Sans Medium"/>
                <a:cs typeface="Open Sans Medium"/>
                <a:sym typeface="Open Sans Medium"/>
              </a:rPr>
              <a:t>The Marvel Cinematic Universe (MCU) has become a vast and complex world, encompassing movies, TV shows, comics, and more. This project aims to leverage data visualization techniques to explore and understand the Marvel dataverse comprehensively, providing valuable insights into the key success factors of Marvel franchises, including character popularity, box office revenue, and critical reception.</a:t>
            </a:r>
            <a:endParaRPr sz="2100">
              <a:solidFill>
                <a:schemeClr val="dk1"/>
              </a:solidFill>
              <a:latin typeface="Open Sans Medium"/>
              <a:ea typeface="Open Sans Medium"/>
              <a:cs typeface="Open Sans Medium"/>
              <a:sym typeface="Open Sans Medium"/>
            </a:endParaRPr>
          </a:p>
        </p:txBody>
      </p:sp>
      <p:cxnSp>
        <p:nvCxnSpPr>
          <p:cNvPr id="596" name="Google Shape;596;g24391bc08a0_0_83"/>
          <p:cNvCxnSpPr/>
          <p:nvPr/>
        </p:nvCxnSpPr>
        <p:spPr>
          <a:xfrm>
            <a:off x="965375" y="1429275"/>
            <a:ext cx="25200" cy="1717500"/>
          </a:xfrm>
          <a:prstGeom prst="straightConnector1">
            <a:avLst/>
          </a:prstGeom>
          <a:noFill/>
          <a:ln cap="flat" cmpd="sng" w="76200">
            <a:solidFill>
              <a:srgbClr val="CC0000"/>
            </a:solidFill>
            <a:prstDash val="solid"/>
            <a:round/>
            <a:headEnd len="med" w="med" type="none"/>
            <a:tailEnd len="med" w="med" type="none"/>
          </a:ln>
        </p:spPr>
      </p:cxnSp>
      <p:cxnSp>
        <p:nvCxnSpPr>
          <p:cNvPr id="597" name="Google Shape;597;g24391bc08a0_0_83"/>
          <p:cNvCxnSpPr/>
          <p:nvPr/>
        </p:nvCxnSpPr>
        <p:spPr>
          <a:xfrm>
            <a:off x="977975" y="3678350"/>
            <a:ext cx="0" cy="1993500"/>
          </a:xfrm>
          <a:prstGeom prst="straightConnector1">
            <a:avLst/>
          </a:prstGeom>
          <a:noFill/>
          <a:ln cap="flat" cmpd="sng" w="76200">
            <a:solidFill>
              <a:srgbClr val="CC0000"/>
            </a:solidFill>
            <a:prstDash val="solid"/>
            <a:round/>
            <a:headEnd len="med" w="med" type="none"/>
            <a:tailEnd len="med" w="med" type="none"/>
          </a:ln>
        </p:spPr>
      </p:cxnSp>
      <p:sp>
        <p:nvSpPr>
          <p:cNvPr id="598" name="Google Shape;598;g24391bc08a0_0_83"/>
          <p:cNvSpPr txBox="1"/>
          <p:nvPr/>
        </p:nvSpPr>
        <p:spPr>
          <a:xfrm>
            <a:off x="1272550" y="3610800"/>
            <a:ext cx="104118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Open Sans Medium"/>
                <a:ea typeface="Open Sans Medium"/>
                <a:cs typeface="Open Sans Medium"/>
                <a:sym typeface="Open Sans Medium"/>
              </a:rPr>
              <a:t>Marvel enthusiasts and stakeholders, including story writers, production teams, and franchise developers, are often left with unanswered questions about the MCU, which can hinder their ability to engage in meaningful discussions and make informed decisions. Therefore, this project aims to provide comprehensive research and analysis to offer definitive insights into the MCU universe, empowering enthusiasts and stakeholders to gain a deeper understanding of the franchise and make informed decisions based on various aspects of the MCU.</a:t>
            </a:r>
            <a:endParaRPr sz="21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2436bda7628_0_47"/>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pic>
        <p:nvPicPr>
          <p:cNvPr id="1139" name="Google Shape;1139;g2436bda7628_0_47"/>
          <p:cNvPicPr preferRelativeResize="0"/>
          <p:nvPr/>
        </p:nvPicPr>
        <p:blipFill>
          <a:blip r:embed="rId3">
            <a:alphaModFix/>
          </a:blip>
          <a:stretch>
            <a:fillRect/>
          </a:stretch>
        </p:blipFill>
        <p:spPr>
          <a:xfrm>
            <a:off x="7660950" y="945187"/>
            <a:ext cx="4367151" cy="4967626"/>
          </a:xfrm>
          <a:prstGeom prst="rect">
            <a:avLst/>
          </a:prstGeom>
          <a:noFill/>
          <a:ln>
            <a:noFill/>
          </a:ln>
        </p:spPr>
      </p:pic>
      <p:pic>
        <p:nvPicPr>
          <p:cNvPr id="1140" name="Google Shape;1140;g2436bda7628_0_47"/>
          <p:cNvPicPr preferRelativeResize="0"/>
          <p:nvPr/>
        </p:nvPicPr>
        <p:blipFill>
          <a:blip r:embed="rId4">
            <a:alphaModFix/>
          </a:blip>
          <a:stretch>
            <a:fillRect/>
          </a:stretch>
        </p:blipFill>
        <p:spPr>
          <a:xfrm>
            <a:off x="247450" y="1114225"/>
            <a:ext cx="4038899" cy="4881101"/>
          </a:xfrm>
          <a:prstGeom prst="rect">
            <a:avLst/>
          </a:prstGeom>
          <a:noFill/>
          <a:ln>
            <a:noFill/>
          </a:ln>
        </p:spPr>
      </p:pic>
      <p:sp>
        <p:nvSpPr>
          <p:cNvPr id="1141" name="Google Shape;1141;g2436bda7628_0_47"/>
          <p:cNvSpPr txBox="1"/>
          <p:nvPr/>
        </p:nvSpPr>
        <p:spPr>
          <a:xfrm>
            <a:off x="4359200" y="1459650"/>
            <a:ext cx="3228900" cy="2647500"/>
          </a:xfrm>
          <a:prstGeom prst="rect">
            <a:avLst/>
          </a:prstGeom>
          <a:noFill/>
          <a:ln>
            <a:noFill/>
          </a:ln>
        </p:spPr>
        <p:txBody>
          <a:bodyPr anchorCtr="0" anchor="t" bIns="91425" lIns="91425" spcFirstLastPara="1" rIns="91425" wrap="square" tIns="91425">
            <a:spAutoFit/>
          </a:bodyPr>
          <a:lstStyle/>
          <a:p>
            <a:pPr indent="-193040" lvl="0" marL="228600" rtl="0" algn="just">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Difference in scores between the Rotten Tomatoes critics and the audience for each Marvel movie. Positive values indicate a higher score from the critics, while negative values indicate a higher score from the audience.</a:t>
            </a:r>
            <a:endParaRPr sz="1200">
              <a:solidFill>
                <a:schemeClr val="dk1"/>
              </a:solidFill>
              <a:latin typeface="Open Sans Medium"/>
              <a:ea typeface="Open Sans Medium"/>
              <a:cs typeface="Open Sans Medium"/>
              <a:sym typeface="Open Sans Medium"/>
            </a:endParaRPr>
          </a:p>
          <a:p>
            <a:pPr indent="-193040" lvl="0" marL="228600" rtl="0" algn="l">
              <a:lnSpc>
                <a:spcPct val="120000"/>
              </a:lnSpc>
              <a:spcBef>
                <a:spcPts val="0"/>
              </a:spcBef>
              <a:spcAft>
                <a:spcPts val="0"/>
              </a:spcAft>
              <a:buClr>
                <a:schemeClr val="accent1"/>
              </a:buClr>
              <a:buSzPts val="1200"/>
              <a:buFont typeface="Open Sans Medium"/>
              <a:buChar char="▪"/>
            </a:pPr>
            <a:r>
              <a:rPr lang="en-US" sz="1200">
                <a:solidFill>
                  <a:schemeClr val="dk1"/>
                </a:solidFill>
                <a:latin typeface="Open Sans Medium"/>
                <a:ea typeface="Open Sans Medium"/>
                <a:cs typeface="Open Sans Medium"/>
                <a:sym typeface="Open Sans Medium"/>
              </a:rPr>
              <a:t>Movie Timeline: A Marvel Fan's Guide to Understanding the Chronological Sequence of Movies</a:t>
            </a:r>
            <a:endParaRPr sz="1200">
              <a:solidFill>
                <a:schemeClr val="dk1"/>
              </a:solidFill>
              <a:latin typeface="Open Sans Medium"/>
              <a:ea typeface="Open Sans Medium"/>
              <a:cs typeface="Open Sans Medium"/>
              <a:sym typeface="Open Sans Medium"/>
            </a:endParaRPr>
          </a:p>
          <a:p>
            <a:pPr indent="0" lvl="0" marL="457200" rtl="0" algn="just">
              <a:lnSpc>
                <a:spcPct val="120000"/>
              </a:lnSpc>
              <a:spcBef>
                <a:spcPts val="0"/>
              </a:spcBef>
              <a:spcAft>
                <a:spcPts val="0"/>
              </a:spcAft>
              <a:buNone/>
            </a:pPr>
            <a:r>
              <a:t/>
            </a:r>
            <a:endParaRPr sz="1600">
              <a:solidFill>
                <a:schemeClr val="dk1"/>
              </a:solidFill>
              <a:latin typeface="Open Sans Medium"/>
              <a:ea typeface="Open Sans Medium"/>
              <a:cs typeface="Open Sans Medium"/>
              <a:sym typeface="Open Sans Medium"/>
            </a:endParaRPr>
          </a:p>
        </p:txBody>
      </p:sp>
      <p:sp>
        <p:nvSpPr>
          <p:cNvPr id="1142" name="Google Shape;1142;g2436bda7628_0_47"/>
          <p:cNvSpPr txBox="1"/>
          <p:nvPr/>
        </p:nvSpPr>
        <p:spPr>
          <a:xfrm>
            <a:off x="247450" y="6081850"/>
            <a:ext cx="40389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Score Difference between Critics and Audience</a:t>
            </a:r>
            <a:endParaRPr/>
          </a:p>
          <a:p>
            <a:pPr indent="0" lvl="0" marL="0" rtl="0" algn="ctr">
              <a:spcBef>
                <a:spcPts val="0"/>
              </a:spcBef>
              <a:spcAft>
                <a:spcPts val="0"/>
              </a:spcAft>
              <a:buNone/>
            </a:pPr>
            <a:r>
              <a:t/>
            </a:r>
            <a:endParaRPr/>
          </a:p>
        </p:txBody>
      </p:sp>
      <p:sp>
        <p:nvSpPr>
          <p:cNvPr id="1143" name="Google Shape;1143;g2436bda7628_0_47"/>
          <p:cNvSpPr txBox="1"/>
          <p:nvPr/>
        </p:nvSpPr>
        <p:spPr>
          <a:xfrm>
            <a:off x="7941325" y="6081850"/>
            <a:ext cx="40389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MCU movies timeline to aid Marvel Fans</a:t>
            </a:r>
            <a:endParaRPr/>
          </a:p>
          <a:p>
            <a:pPr indent="0" lvl="0" marL="0" rtl="0" algn="ctr">
              <a:spcBef>
                <a:spcPts val="0"/>
              </a:spcBef>
              <a:spcAft>
                <a:spcPts val="0"/>
              </a:spcAft>
              <a:buNone/>
            </a:pPr>
            <a:r>
              <a:t/>
            </a:r>
            <a:endParaRPr/>
          </a:p>
        </p:txBody>
      </p:sp>
      <p:pic>
        <p:nvPicPr>
          <p:cNvPr id="1144" name="Google Shape;1144;g2436bda7628_0_47"/>
          <p:cNvPicPr preferRelativeResize="0"/>
          <p:nvPr/>
        </p:nvPicPr>
        <p:blipFill>
          <a:blip r:embed="rId5">
            <a:alphaModFix/>
          </a:blip>
          <a:stretch>
            <a:fillRect/>
          </a:stretch>
        </p:blipFill>
        <p:spPr>
          <a:xfrm>
            <a:off x="4598924" y="4188250"/>
            <a:ext cx="2890786" cy="2446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2436bda7628_0_149"/>
          <p:cNvSpPr txBox="1"/>
          <p:nvPr/>
        </p:nvSpPr>
        <p:spPr>
          <a:xfrm>
            <a:off x="174613" y="11085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Exploratory Data Analysis</a:t>
            </a:r>
            <a:endParaRPr b="1" sz="4800">
              <a:solidFill>
                <a:schemeClr val="accent1"/>
              </a:solidFill>
              <a:latin typeface="Calibri"/>
              <a:ea typeface="Calibri"/>
              <a:cs typeface="Calibri"/>
              <a:sym typeface="Calibri"/>
            </a:endParaRPr>
          </a:p>
        </p:txBody>
      </p:sp>
      <p:sp>
        <p:nvSpPr>
          <p:cNvPr id="1150" name="Google Shape;1150;g2436bda7628_0_149"/>
          <p:cNvSpPr txBox="1"/>
          <p:nvPr/>
        </p:nvSpPr>
        <p:spPr>
          <a:xfrm>
            <a:off x="342950" y="815000"/>
            <a:ext cx="8238600" cy="27315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chemeClr val="accent1"/>
              </a:buClr>
              <a:buSzPts val="1400"/>
              <a:buFont typeface="Open Sans Medium"/>
              <a:buChar char="▪"/>
            </a:pPr>
            <a:r>
              <a:rPr lang="en-US" sz="1300">
                <a:solidFill>
                  <a:schemeClr val="dk1"/>
                </a:solidFill>
                <a:latin typeface="Open Sans Medium"/>
                <a:ea typeface="Open Sans Medium"/>
                <a:cs typeface="Open Sans Medium"/>
                <a:sym typeface="Open Sans Medium"/>
              </a:rPr>
              <a:t>The dataset exhibits a gender imbalance, with a higher representation of male characters categorized as good, bad, and neutral compared to females. Additionally, there are limited agender characters and one genderfluid character present.</a:t>
            </a:r>
            <a:endParaRPr sz="1700">
              <a:solidFill>
                <a:schemeClr val="dk1"/>
              </a:solidFill>
              <a:latin typeface="Open Sans Medium"/>
              <a:ea typeface="Open Sans Medium"/>
              <a:cs typeface="Open Sans Medium"/>
              <a:sym typeface="Open Sans Medium"/>
            </a:endParaRPr>
          </a:p>
          <a:p>
            <a:pPr indent="-317500" lvl="0" marL="457200" rtl="0" algn="l">
              <a:lnSpc>
                <a:spcPct val="120000"/>
              </a:lnSpc>
              <a:spcBef>
                <a:spcPts val="0"/>
              </a:spcBef>
              <a:spcAft>
                <a:spcPts val="0"/>
              </a:spcAft>
              <a:buClr>
                <a:schemeClr val="accent1"/>
              </a:buClr>
              <a:buSzPts val="1400"/>
              <a:buFont typeface="Open Sans Medium"/>
              <a:buChar char="▪"/>
            </a:pPr>
            <a:r>
              <a:rPr lang="en-US" sz="1300">
                <a:solidFill>
                  <a:schemeClr val="dk1"/>
                </a:solidFill>
                <a:latin typeface="Open Sans Medium"/>
                <a:ea typeface="Open Sans Medium"/>
                <a:cs typeface="Open Sans Medium"/>
                <a:sym typeface="Open Sans Medium"/>
              </a:rPr>
              <a:t>Good characters are tall and lightweight, bad characters are larger in size, and neutral characters have moderate height and weight.</a:t>
            </a:r>
            <a:endParaRPr sz="1300">
              <a:solidFill>
                <a:schemeClr val="dk1"/>
              </a:solidFill>
              <a:latin typeface="Open Sans Medium"/>
              <a:ea typeface="Open Sans Medium"/>
              <a:cs typeface="Open Sans Medium"/>
              <a:sym typeface="Open Sans Medium"/>
            </a:endParaRPr>
          </a:p>
          <a:p>
            <a:pPr indent="-317500" lvl="0" marL="457200" rtl="0" algn="l">
              <a:lnSpc>
                <a:spcPct val="120000"/>
              </a:lnSpc>
              <a:spcBef>
                <a:spcPts val="0"/>
              </a:spcBef>
              <a:spcAft>
                <a:spcPts val="0"/>
              </a:spcAft>
              <a:buClr>
                <a:schemeClr val="accent1"/>
              </a:buClr>
              <a:buSzPts val="1400"/>
              <a:buFont typeface="Open Sans Medium"/>
              <a:buChar char="▪"/>
            </a:pPr>
            <a:r>
              <a:rPr lang="en-US" sz="1300">
                <a:solidFill>
                  <a:schemeClr val="dk1"/>
                </a:solidFill>
                <a:latin typeface="Open Sans Medium"/>
                <a:ea typeface="Open Sans Medium"/>
                <a:cs typeface="Open Sans Medium"/>
                <a:sym typeface="Open Sans Medium"/>
              </a:rPr>
              <a:t>The most common bad character is Norman Osborn, good character is Spider-man, neutral character is Scott Summers.</a:t>
            </a:r>
            <a:endParaRPr sz="1600">
              <a:solidFill>
                <a:schemeClr val="dk1"/>
              </a:solidFill>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1700">
              <a:solidFill>
                <a:schemeClr val="dk1"/>
              </a:solidFill>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700">
              <a:latin typeface="Open Sans Medium"/>
              <a:ea typeface="Open Sans Medium"/>
              <a:cs typeface="Open Sans Medium"/>
              <a:sym typeface="Open Sans Medium"/>
            </a:endParaRPr>
          </a:p>
        </p:txBody>
      </p:sp>
      <p:pic>
        <p:nvPicPr>
          <p:cNvPr id="1151" name="Google Shape;1151;g2436bda7628_0_149"/>
          <p:cNvPicPr preferRelativeResize="0"/>
          <p:nvPr/>
        </p:nvPicPr>
        <p:blipFill>
          <a:blip r:embed="rId3">
            <a:alphaModFix/>
          </a:blip>
          <a:stretch>
            <a:fillRect/>
          </a:stretch>
        </p:blipFill>
        <p:spPr>
          <a:xfrm>
            <a:off x="8777550" y="110850"/>
            <a:ext cx="3233051" cy="3285350"/>
          </a:xfrm>
          <a:prstGeom prst="rect">
            <a:avLst/>
          </a:prstGeom>
          <a:noFill/>
          <a:ln>
            <a:noFill/>
          </a:ln>
        </p:spPr>
      </p:pic>
      <p:pic>
        <p:nvPicPr>
          <p:cNvPr id="1152" name="Google Shape;1152;g2436bda7628_0_149"/>
          <p:cNvPicPr preferRelativeResize="0"/>
          <p:nvPr/>
        </p:nvPicPr>
        <p:blipFill>
          <a:blip r:embed="rId4">
            <a:alphaModFix/>
          </a:blip>
          <a:stretch>
            <a:fillRect/>
          </a:stretch>
        </p:blipFill>
        <p:spPr>
          <a:xfrm>
            <a:off x="7796350" y="3396200"/>
            <a:ext cx="4395649" cy="3091100"/>
          </a:xfrm>
          <a:prstGeom prst="rect">
            <a:avLst/>
          </a:prstGeom>
          <a:noFill/>
          <a:ln>
            <a:noFill/>
          </a:ln>
        </p:spPr>
      </p:pic>
      <p:pic>
        <p:nvPicPr>
          <p:cNvPr id="1153" name="Google Shape;1153;g2436bda7628_0_149"/>
          <p:cNvPicPr preferRelativeResize="0"/>
          <p:nvPr/>
        </p:nvPicPr>
        <p:blipFill>
          <a:blip r:embed="rId5">
            <a:alphaModFix/>
          </a:blip>
          <a:stretch>
            <a:fillRect/>
          </a:stretch>
        </p:blipFill>
        <p:spPr>
          <a:xfrm>
            <a:off x="174625" y="2900175"/>
            <a:ext cx="7429725" cy="358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24391bc08a0_0_47"/>
          <p:cNvSpPr txBox="1"/>
          <p:nvPr/>
        </p:nvSpPr>
        <p:spPr>
          <a:xfrm>
            <a:off x="272125" y="275800"/>
            <a:ext cx="10422600" cy="10782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000">
                <a:solidFill>
                  <a:srgbClr val="C00000"/>
                </a:solidFill>
                <a:latin typeface="Comfortaa"/>
                <a:ea typeface="Comfortaa"/>
                <a:cs typeface="Comfortaa"/>
                <a:sym typeface="Comfortaa"/>
              </a:rPr>
              <a:t>Marvel Universe Data Hub: A Dynamic HTML5 and Bootstrap Dashboard</a:t>
            </a:r>
            <a:endParaRPr b="1" sz="4300">
              <a:solidFill>
                <a:schemeClr val="accent1"/>
              </a:solidFill>
              <a:latin typeface="Calibri"/>
              <a:ea typeface="Calibri"/>
              <a:cs typeface="Calibri"/>
              <a:sym typeface="Calibri"/>
            </a:endParaRPr>
          </a:p>
        </p:txBody>
      </p:sp>
      <p:pic>
        <p:nvPicPr>
          <p:cNvPr id="1159" name="Google Shape;1159;g24391bc08a0_0_47"/>
          <p:cNvPicPr preferRelativeResize="0"/>
          <p:nvPr/>
        </p:nvPicPr>
        <p:blipFill>
          <a:blip r:embed="rId3">
            <a:alphaModFix/>
          </a:blip>
          <a:stretch>
            <a:fillRect/>
          </a:stretch>
        </p:blipFill>
        <p:spPr>
          <a:xfrm>
            <a:off x="2219125" y="1354000"/>
            <a:ext cx="7321899" cy="519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g24391bc08a0_0_5"/>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Writers</a:t>
            </a:r>
            <a:endParaRPr b="1" sz="2600">
              <a:solidFill>
                <a:srgbClr val="C00000"/>
              </a:solidFill>
              <a:latin typeface="Comfortaa"/>
              <a:ea typeface="Comfortaa"/>
              <a:cs typeface="Comfortaa"/>
              <a:sym typeface="Comfortaa"/>
            </a:endParaRPr>
          </a:p>
        </p:txBody>
      </p:sp>
      <p:pic>
        <p:nvPicPr>
          <p:cNvPr id="1165" name="Google Shape;1165;g24391bc08a0_0_5"/>
          <p:cNvPicPr preferRelativeResize="0"/>
          <p:nvPr/>
        </p:nvPicPr>
        <p:blipFill>
          <a:blip r:embed="rId3">
            <a:alphaModFix/>
          </a:blip>
          <a:stretch>
            <a:fillRect/>
          </a:stretch>
        </p:blipFill>
        <p:spPr>
          <a:xfrm>
            <a:off x="267737" y="3894425"/>
            <a:ext cx="3869113" cy="2137975"/>
          </a:xfrm>
          <a:prstGeom prst="rect">
            <a:avLst/>
          </a:prstGeom>
          <a:noFill/>
          <a:ln>
            <a:noFill/>
          </a:ln>
        </p:spPr>
      </p:pic>
      <p:sp>
        <p:nvSpPr>
          <p:cNvPr id="1166" name="Google Shape;1166;g24391bc08a0_0_5"/>
          <p:cNvSpPr txBox="1"/>
          <p:nvPr/>
        </p:nvSpPr>
        <p:spPr>
          <a:xfrm>
            <a:off x="4309650" y="1862788"/>
            <a:ext cx="3574200" cy="45870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The data suggests that diversity and representation in Marvel productions is an important topic to a significant portion of the surveyed population</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The majority of respondents find it somewhat important, but not a priority, for Marvel stories to tackle relevant current social and cultural issues.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Marvel </a:t>
            </a:r>
            <a:r>
              <a:rPr lang="en-US" sz="1300">
                <a:latin typeface="Open Sans Medium"/>
                <a:ea typeface="Open Sans Medium"/>
                <a:cs typeface="Open Sans Medium"/>
                <a:sym typeface="Open Sans Medium"/>
              </a:rPr>
              <a:t>Audience</a:t>
            </a:r>
            <a:r>
              <a:rPr lang="en-US" sz="1300">
                <a:latin typeface="Open Sans Medium"/>
                <a:ea typeface="Open Sans Medium"/>
                <a:cs typeface="Open Sans Medium"/>
                <a:sym typeface="Open Sans Medium"/>
              </a:rPr>
              <a:t>  prefer complex and dynamic team dynamics, friendships, rivalries, and conflicts in favorite Marvel character relationships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"Rarely" had the highest count for the question "How often do you read Marvel comics?", being 1,750.00% higher than the lowest response, "Daily".</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p:txBody>
      </p:sp>
      <p:sp>
        <p:nvSpPr>
          <p:cNvPr id="1167" name="Google Shape;1167;g24391bc08a0_0_5"/>
          <p:cNvSpPr txBox="1"/>
          <p:nvPr/>
        </p:nvSpPr>
        <p:spPr>
          <a:xfrm>
            <a:off x="372825" y="6179675"/>
            <a:ext cx="3660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Diversity</a:t>
            </a:r>
            <a:r>
              <a:rPr lang="en-US">
                <a:latin typeface="Rockwell"/>
                <a:ea typeface="Rockwell"/>
                <a:cs typeface="Rockwell"/>
                <a:sym typeface="Rockwell"/>
              </a:rPr>
              <a:t> Representation</a:t>
            </a:r>
            <a:endParaRPr>
              <a:latin typeface="Rockwell"/>
              <a:ea typeface="Rockwell"/>
              <a:cs typeface="Rockwell"/>
              <a:sym typeface="Rockwell"/>
            </a:endParaRPr>
          </a:p>
        </p:txBody>
      </p:sp>
      <p:pic>
        <p:nvPicPr>
          <p:cNvPr id="1168" name="Google Shape;1168;g24391bc08a0_0_5"/>
          <p:cNvPicPr preferRelativeResize="0"/>
          <p:nvPr/>
        </p:nvPicPr>
        <p:blipFill>
          <a:blip r:embed="rId4">
            <a:alphaModFix/>
          </a:blip>
          <a:stretch>
            <a:fillRect/>
          </a:stretch>
        </p:blipFill>
        <p:spPr>
          <a:xfrm>
            <a:off x="0" y="1170025"/>
            <a:ext cx="4136974" cy="2029650"/>
          </a:xfrm>
          <a:prstGeom prst="rect">
            <a:avLst/>
          </a:prstGeom>
          <a:noFill/>
          <a:ln>
            <a:noFill/>
          </a:ln>
        </p:spPr>
      </p:pic>
      <p:sp>
        <p:nvSpPr>
          <p:cNvPr id="1169" name="Google Shape;1169;g24391bc08a0_0_5"/>
          <p:cNvSpPr txBox="1"/>
          <p:nvPr/>
        </p:nvSpPr>
        <p:spPr>
          <a:xfrm>
            <a:off x="369575" y="334695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Social and cultural Issues</a:t>
            </a:r>
            <a:endParaRPr>
              <a:latin typeface="Rockwell"/>
              <a:ea typeface="Rockwell"/>
              <a:cs typeface="Rockwell"/>
              <a:sym typeface="Rockwell"/>
            </a:endParaRPr>
          </a:p>
        </p:txBody>
      </p:sp>
      <p:pic>
        <p:nvPicPr>
          <p:cNvPr id="1170" name="Google Shape;1170;g24391bc08a0_0_5"/>
          <p:cNvPicPr preferRelativeResize="0"/>
          <p:nvPr/>
        </p:nvPicPr>
        <p:blipFill>
          <a:blip r:embed="rId5">
            <a:alphaModFix/>
          </a:blip>
          <a:stretch>
            <a:fillRect/>
          </a:stretch>
        </p:blipFill>
        <p:spPr>
          <a:xfrm>
            <a:off x="8160712" y="3830850"/>
            <a:ext cx="3965826" cy="2326100"/>
          </a:xfrm>
          <a:prstGeom prst="rect">
            <a:avLst/>
          </a:prstGeom>
          <a:noFill/>
          <a:ln>
            <a:noFill/>
          </a:ln>
        </p:spPr>
      </p:pic>
      <p:sp>
        <p:nvSpPr>
          <p:cNvPr id="1171" name="Google Shape;1171;g24391bc08a0_0_5"/>
          <p:cNvSpPr txBox="1"/>
          <p:nvPr/>
        </p:nvSpPr>
        <p:spPr>
          <a:xfrm>
            <a:off x="8160700" y="6240650"/>
            <a:ext cx="39660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Character Relationships and Dynamics</a:t>
            </a:r>
            <a:endParaRPr>
              <a:latin typeface="Rockwell"/>
              <a:ea typeface="Rockwell"/>
              <a:cs typeface="Rockwell"/>
              <a:sym typeface="Rockwell"/>
            </a:endParaRPr>
          </a:p>
        </p:txBody>
      </p:sp>
      <p:pic>
        <p:nvPicPr>
          <p:cNvPr id="1172" name="Google Shape;1172;g24391bc08a0_0_5"/>
          <p:cNvPicPr preferRelativeResize="0"/>
          <p:nvPr/>
        </p:nvPicPr>
        <p:blipFill>
          <a:blip r:embed="rId6">
            <a:alphaModFix/>
          </a:blip>
          <a:stretch>
            <a:fillRect/>
          </a:stretch>
        </p:blipFill>
        <p:spPr>
          <a:xfrm>
            <a:off x="8466675" y="746975"/>
            <a:ext cx="3659875" cy="2667000"/>
          </a:xfrm>
          <a:prstGeom prst="rect">
            <a:avLst/>
          </a:prstGeom>
          <a:noFill/>
          <a:ln>
            <a:noFill/>
          </a:ln>
        </p:spPr>
      </p:pic>
      <p:sp>
        <p:nvSpPr>
          <p:cNvPr id="1173" name="Google Shape;1173;g24391bc08a0_0_5"/>
          <p:cNvSpPr txBox="1"/>
          <p:nvPr/>
        </p:nvSpPr>
        <p:spPr>
          <a:xfrm>
            <a:off x="8359300" y="3422325"/>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comics Reading Frequency</a:t>
            </a:r>
            <a:endParaRPr>
              <a:latin typeface="Rockwell"/>
              <a:ea typeface="Rockwell"/>
              <a:cs typeface="Rockwell"/>
              <a:sym typeface="Rockwe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g24391bc08a0_0_28"/>
          <p:cNvSpPr txBox="1"/>
          <p:nvPr/>
        </p:nvSpPr>
        <p:spPr>
          <a:xfrm>
            <a:off x="632775" y="125375"/>
            <a:ext cx="11184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00">
                <a:solidFill>
                  <a:srgbClr val="C00000"/>
                </a:solidFill>
                <a:latin typeface="Comfortaa"/>
                <a:ea typeface="Comfortaa"/>
                <a:cs typeface="Comfortaa"/>
                <a:sym typeface="Comfortaa"/>
              </a:rPr>
              <a:t>Data-Driven Audience Survey Analysis: Valuable Insights for Marvel Writers</a:t>
            </a:r>
            <a:endParaRPr b="1" sz="2400">
              <a:solidFill>
                <a:srgbClr val="C00000"/>
              </a:solidFill>
              <a:latin typeface="Comfortaa"/>
              <a:ea typeface="Comfortaa"/>
              <a:cs typeface="Comfortaa"/>
              <a:sym typeface="Comfortaa"/>
            </a:endParaRPr>
          </a:p>
          <a:p>
            <a:pPr indent="0" lvl="0" marL="0" rtl="0" algn="l">
              <a:spcBef>
                <a:spcPts val="0"/>
              </a:spcBef>
              <a:spcAft>
                <a:spcPts val="0"/>
              </a:spcAft>
              <a:buNone/>
            </a:pPr>
            <a:r>
              <a:t/>
            </a:r>
            <a:endParaRPr b="1" sz="3000">
              <a:solidFill>
                <a:srgbClr val="C00000"/>
              </a:solidFill>
              <a:latin typeface="Comfortaa"/>
              <a:ea typeface="Comfortaa"/>
              <a:cs typeface="Comfortaa"/>
              <a:sym typeface="Comfortaa"/>
            </a:endParaRPr>
          </a:p>
        </p:txBody>
      </p:sp>
      <p:sp>
        <p:nvSpPr>
          <p:cNvPr id="1179" name="Google Shape;1179;g24391bc08a0_0_28"/>
          <p:cNvSpPr txBox="1"/>
          <p:nvPr/>
        </p:nvSpPr>
        <p:spPr>
          <a:xfrm>
            <a:off x="4301050" y="1245225"/>
            <a:ext cx="3163800" cy="5002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Iron Man is the most popular superhero among the surveyed population, followed closely by Spider-Man, providing insight into the top superhero choices of fans</a:t>
            </a:r>
            <a:endParaRPr sz="1300">
              <a:latin typeface="Open Sans Medium"/>
              <a:ea typeface="Open Sans Medium"/>
              <a:cs typeface="Open Sans Medium"/>
              <a:sym typeface="Open Sans Medium"/>
            </a:endParaRPr>
          </a:p>
          <a:p>
            <a:pPr indent="0" lvl="0" marL="457200" rtl="0" algn="l">
              <a:spcBef>
                <a:spcPts val="0"/>
              </a:spcBef>
              <a:spcAft>
                <a:spcPts val="0"/>
              </a:spcAft>
              <a:buNone/>
            </a:pPr>
            <a:r>
              <a:rPr lang="en-US" sz="1300">
                <a:latin typeface="Open Sans Medium"/>
                <a:ea typeface="Open Sans Medium"/>
                <a:cs typeface="Open Sans Medium"/>
                <a:sym typeface="Open Sans Medium"/>
              </a:rPr>
              <a:t>.</a:t>
            </a:r>
            <a:endParaRPr sz="1300">
              <a:latin typeface="Open Sans Medium"/>
              <a:ea typeface="Open Sans Medium"/>
              <a:cs typeface="Open Sans Medium"/>
              <a:sym typeface="Open Sans Medium"/>
            </a:endParaRPr>
          </a:p>
          <a:p>
            <a:pPr indent="-311150" lvl="0" marL="457200" rtl="0" algn="l">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Thanos was the most interesting Marvel villain based on the survey responses, while Red Skull was the least interesting.</a:t>
            </a:r>
            <a:endParaRPr sz="1300">
              <a:latin typeface="Open Sans Medium"/>
              <a:ea typeface="Open Sans Medium"/>
              <a:cs typeface="Open Sans Medium"/>
              <a:sym typeface="Open Sans Medium"/>
            </a:endParaRPr>
          </a:p>
          <a:p>
            <a:pPr indent="0" lvl="0" marL="457200" rtl="0" algn="l">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l">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Doctor Strange was voted as the Marvel movie with the best visual effects with the highest count compared to other movies.</a:t>
            </a:r>
            <a:endParaRPr sz="1300">
              <a:latin typeface="Open Sans Medium"/>
              <a:ea typeface="Open Sans Medium"/>
              <a:cs typeface="Open Sans Medium"/>
              <a:sym typeface="Open Sans Medium"/>
            </a:endParaRPr>
          </a:p>
          <a:p>
            <a:pPr indent="0" lvl="0" marL="457200" rtl="0" algn="l">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l">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The respondents were moderately satisfied with the current state of the Marvel Cinematic Universe content.</a:t>
            </a:r>
            <a:endParaRPr sz="1300">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Rockwell"/>
              <a:ea typeface="Rockwell"/>
              <a:cs typeface="Rockwell"/>
              <a:sym typeface="Rockwell"/>
            </a:endParaRPr>
          </a:p>
        </p:txBody>
      </p:sp>
      <p:sp>
        <p:nvSpPr>
          <p:cNvPr id="1180" name="Google Shape;1180;g24391bc08a0_0_28"/>
          <p:cNvSpPr txBox="1"/>
          <p:nvPr/>
        </p:nvSpPr>
        <p:spPr>
          <a:xfrm>
            <a:off x="7657325" y="3649375"/>
            <a:ext cx="4382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a:t>
            </a:r>
            <a:r>
              <a:rPr lang="en-US">
                <a:latin typeface="Rockwell"/>
                <a:ea typeface="Rockwell"/>
                <a:cs typeface="Rockwell"/>
                <a:sym typeface="Rockwell"/>
              </a:rPr>
              <a:t>Villain</a:t>
            </a:r>
            <a:endParaRPr>
              <a:latin typeface="Rockwell"/>
              <a:ea typeface="Rockwell"/>
              <a:cs typeface="Rockwell"/>
              <a:sym typeface="Rockwell"/>
            </a:endParaRPr>
          </a:p>
        </p:txBody>
      </p:sp>
      <p:sp>
        <p:nvSpPr>
          <p:cNvPr id="1181" name="Google Shape;1181;g24391bc08a0_0_28"/>
          <p:cNvSpPr txBox="1"/>
          <p:nvPr/>
        </p:nvSpPr>
        <p:spPr>
          <a:xfrm>
            <a:off x="289800" y="3228900"/>
            <a:ext cx="3965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Favorite Marvel SuperHero</a:t>
            </a:r>
            <a:endParaRPr>
              <a:latin typeface="Rockwell"/>
              <a:ea typeface="Rockwell"/>
              <a:cs typeface="Rockwell"/>
              <a:sym typeface="Rockwell"/>
            </a:endParaRPr>
          </a:p>
        </p:txBody>
      </p:sp>
      <p:sp>
        <p:nvSpPr>
          <p:cNvPr id="1182" name="Google Shape;1182;g24391bc08a0_0_28"/>
          <p:cNvSpPr txBox="1"/>
          <p:nvPr/>
        </p:nvSpPr>
        <p:spPr>
          <a:xfrm>
            <a:off x="7759150" y="6180575"/>
            <a:ext cx="4281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Satisfaction Rate</a:t>
            </a:r>
            <a:endParaRPr>
              <a:latin typeface="Rockwell"/>
              <a:ea typeface="Rockwell"/>
              <a:cs typeface="Rockwell"/>
              <a:sym typeface="Rockwell"/>
            </a:endParaRPr>
          </a:p>
        </p:txBody>
      </p:sp>
      <p:sp>
        <p:nvSpPr>
          <p:cNvPr id="1183" name="Google Shape;1183;g24391bc08a0_0_28"/>
          <p:cNvSpPr txBox="1"/>
          <p:nvPr/>
        </p:nvSpPr>
        <p:spPr>
          <a:xfrm>
            <a:off x="398250" y="6247725"/>
            <a:ext cx="3902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Best Visual Effects</a:t>
            </a:r>
            <a:endParaRPr>
              <a:latin typeface="Rockwell"/>
              <a:ea typeface="Rockwell"/>
              <a:cs typeface="Rockwell"/>
              <a:sym typeface="Rockwell"/>
            </a:endParaRPr>
          </a:p>
        </p:txBody>
      </p:sp>
      <p:pic>
        <p:nvPicPr>
          <p:cNvPr id="1184" name="Google Shape;1184;g24391bc08a0_0_28"/>
          <p:cNvPicPr preferRelativeResize="0"/>
          <p:nvPr/>
        </p:nvPicPr>
        <p:blipFill>
          <a:blip r:embed="rId3">
            <a:alphaModFix/>
          </a:blip>
          <a:stretch>
            <a:fillRect/>
          </a:stretch>
        </p:blipFill>
        <p:spPr>
          <a:xfrm>
            <a:off x="287375" y="1146213"/>
            <a:ext cx="3965700" cy="2001175"/>
          </a:xfrm>
          <a:prstGeom prst="rect">
            <a:avLst/>
          </a:prstGeom>
          <a:noFill/>
          <a:ln>
            <a:noFill/>
          </a:ln>
        </p:spPr>
      </p:pic>
      <p:pic>
        <p:nvPicPr>
          <p:cNvPr id="1185" name="Google Shape;1185;g24391bc08a0_0_28"/>
          <p:cNvPicPr preferRelativeResize="0"/>
          <p:nvPr/>
        </p:nvPicPr>
        <p:blipFill>
          <a:blip r:embed="rId4">
            <a:alphaModFix/>
          </a:blip>
          <a:stretch>
            <a:fillRect/>
          </a:stretch>
        </p:blipFill>
        <p:spPr>
          <a:xfrm>
            <a:off x="7464850" y="885900"/>
            <a:ext cx="4575226" cy="2743200"/>
          </a:xfrm>
          <a:prstGeom prst="rect">
            <a:avLst/>
          </a:prstGeom>
          <a:noFill/>
          <a:ln>
            <a:noFill/>
          </a:ln>
        </p:spPr>
      </p:pic>
      <p:pic>
        <p:nvPicPr>
          <p:cNvPr id="1186" name="Google Shape;1186;g24391bc08a0_0_28"/>
          <p:cNvPicPr preferRelativeResize="0"/>
          <p:nvPr/>
        </p:nvPicPr>
        <p:blipFill>
          <a:blip r:embed="rId5">
            <a:alphaModFix/>
          </a:blip>
          <a:stretch>
            <a:fillRect/>
          </a:stretch>
        </p:blipFill>
        <p:spPr>
          <a:xfrm>
            <a:off x="446178" y="3710600"/>
            <a:ext cx="3806900" cy="2388475"/>
          </a:xfrm>
          <a:prstGeom prst="rect">
            <a:avLst/>
          </a:prstGeom>
          <a:noFill/>
          <a:ln>
            <a:noFill/>
          </a:ln>
        </p:spPr>
      </p:pic>
      <p:pic>
        <p:nvPicPr>
          <p:cNvPr id="1187" name="Google Shape;1187;g24391bc08a0_0_28"/>
          <p:cNvPicPr preferRelativeResize="0"/>
          <p:nvPr/>
        </p:nvPicPr>
        <p:blipFill>
          <a:blip r:embed="rId6">
            <a:alphaModFix/>
          </a:blip>
          <a:stretch>
            <a:fillRect/>
          </a:stretch>
        </p:blipFill>
        <p:spPr>
          <a:xfrm>
            <a:off x="7564650" y="4069850"/>
            <a:ext cx="4475425" cy="184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24391bc08a0_1_0"/>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Production</a:t>
            </a:r>
            <a:endParaRPr b="1" sz="2600">
              <a:solidFill>
                <a:srgbClr val="C00000"/>
              </a:solidFill>
              <a:latin typeface="Comfortaa"/>
              <a:ea typeface="Comfortaa"/>
              <a:cs typeface="Comfortaa"/>
              <a:sym typeface="Comfortaa"/>
            </a:endParaRPr>
          </a:p>
        </p:txBody>
      </p:sp>
      <p:sp>
        <p:nvSpPr>
          <p:cNvPr id="1193" name="Google Shape;1193;g24391bc08a0_1_0"/>
          <p:cNvSpPr txBox="1"/>
          <p:nvPr/>
        </p:nvSpPr>
        <p:spPr>
          <a:xfrm>
            <a:off x="4309650" y="1862788"/>
            <a:ext cx="3574200" cy="4386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Many respondents are interested in visiting marvel themed attractions but they have not visited yet. Few people who have visited the themed attractions have enjoyed the experience.</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There are many people interested in marvel themed events if it is planned in the future.</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solidFill>
                  <a:schemeClr val="dk1"/>
                </a:solidFill>
                <a:latin typeface="Open Sans Medium"/>
                <a:ea typeface="Open Sans Medium"/>
                <a:cs typeface="Open Sans Medium"/>
                <a:sym typeface="Open Sans Medium"/>
              </a:rPr>
              <a:t>Survey respondents were satisfied with movies and are likely to suggest them to others.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a:p>
            <a:pPr indent="-311150" lvl="0" marL="457200" rtl="0" algn="just">
              <a:spcBef>
                <a:spcPts val="0"/>
              </a:spcBef>
              <a:spcAft>
                <a:spcPts val="0"/>
              </a:spcAft>
              <a:buClr>
                <a:schemeClr val="accent1"/>
              </a:buClr>
              <a:buSzPts val="1300"/>
              <a:buFont typeface="Open Sans Medium"/>
              <a:buChar char="❏"/>
            </a:pPr>
            <a:r>
              <a:rPr lang="en-US" sz="1300">
                <a:latin typeface="Open Sans Medium"/>
                <a:ea typeface="Open Sans Medium"/>
                <a:cs typeface="Open Sans Medium"/>
                <a:sym typeface="Open Sans Medium"/>
              </a:rPr>
              <a:t>Many people have purchased merchandise from marvel.  T-shirts and posters are the main merchandise purchased by survey respondents.</a:t>
            </a:r>
            <a:endParaRPr sz="1300">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latin typeface="Open Sans Medium"/>
              <a:ea typeface="Open Sans Medium"/>
              <a:cs typeface="Open Sans Medium"/>
              <a:sym typeface="Open Sans Medium"/>
            </a:endParaRPr>
          </a:p>
        </p:txBody>
      </p:sp>
      <p:sp>
        <p:nvSpPr>
          <p:cNvPr id="1194" name="Google Shape;1194;g24391bc08a0_1_0"/>
          <p:cNvSpPr txBox="1"/>
          <p:nvPr/>
        </p:nvSpPr>
        <p:spPr>
          <a:xfrm>
            <a:off x="369575" y="334695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Experience with Marvel Themed attractions</a:t>
            </a:r>
            <a:endParaRPr>
              <a:latin typeface="Rockwell"/>
              <a:ea typeface="Rockwell"/>
              <a:cs typeface="Rockwell"/>
              <a:sym typeface="Rockwell"/>
            </a:endParaRPr>
          </a:p>
        </p:txBody>
      </p:sp>
      <p:sp>
        <p:nvSpPr>
          <p:cNvPr id="1195" name="Google Shape;1195;g24391bc08a0_1_0"/>
          <p:cNvSpPr txBox="1"/>
          <p:nvPr/>
        </p:nvSpPr>
        <p:spPr>
          <a:xfrm>
            <a:off x="8160700" y="6240650"/>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Marvel Merchandise Purchase History</a:t>
            </a:r>
            <a:endParaRPr>
              <a:latin typeface="Rockwell"/>
              <a:ea typeface="Rockwell"/>
              <a:cs typeface="Rockwell"/>
              <a:sym typeface="Rockwell"/>
            </a:endParaRPr>
          </a:p>
        </p:txBody>
      </p:sp>
      <p:sp>
        <p:nvSpPr>
          <p:cNvPr id="1196" name="Google Shape;1196;g24391bc08a0_1_0"/>
          <p:cNvSpPr txBox="1"/>
          <p:nvPr/>
        </p:nvSpPr>
        <p:spPr>
          <a:xfrm>
            <a:off x="8260000" y="3228900"/>
            <a:ext cx="37674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         Interest in marvel themed events</a:t>
            </a:r>
            <a:endParaRPr>
              <a:latin typeface="Rockwell"/>
              <a:ea typeface="Rockwell"/>
              <a:cs typeface="Rockwell"/>
              <a:sym typeface="Rockwell"/>
            </a:endParaRPr>
          </a:p>
        </p:txBody>
      </p:sp>
      <p:pic>
        <p:nvPicPr>
          <p:cNvPr id="1197" name="Google Shape;1197;g24391bc08a0_1_0"/>
          <p:cNvPicPr preferRelativeResize="0"/>
          <p:nvPr/>
        </p:nvPicPr>
        <p:blipFill>
          <a:blip r:embed="rId3">
            <a:alphaModFix/>
          </a:blip>
          <a:stretch>
            <a:fillRect/>
          </a:stretch>
        </p:blipFill>
        <p:spPr>
          <a:xfrm>
            <a:off x="362575" y="1261025"/>
            <a:ext cx="3667125" cy="2085925"/>
          </a:xfrm>
          <a:prstGeom prst="rect">
            <a:avLst/>
          </a:prstGeom>
          <a:noFill/>
          <a:ln>
            <a:noFill/>
          </a:ln>
        </p:spPr>
      </p:pic>
      <p:pic>
        <p:nvPicPr>
          <p:cNvPr id="1198" name="Google Shape;1198;g24391bc08a0_1_0"/>
          <p:cNvPicPr preferRelativeResize="0"/>
          <p:nvPr/>
        </p:nvPicPr>
        <p:blipFill>
          <a:blip r:embed="rId4">
            <a:alphaModFix/>
          </a:blip>
          <a:stretch>
            <a:fillRect/>
          </a:stretch>
        </p:blipFill>
        <p:spPr>
          <a:xfrm>
            <a:off x="8163800" y="999800"/>
            <a:ext cx="3860925" cy="2229100"/>
          </a:xfrm>
          <a:prstGeom prst="rect">
            <a:avLst/>
          </a:prstGeom>
          <a:noFill/>
          <a:ln>
            <a:noFill/>
          </a:ln>
        </p:spPr>
      </p:pic>
      <p:pic>
        <p:nvPicPr>
          <p:cNvPr id="1199" name="Google Shape;1199;g24391bc08a0_1_0"/>
          <p:cNvPicPr preferRelativeResize="0"/>
          <p:nvPr/>
        </p:nvPicPr>
        <p:blipFill>
          <a:blip r:embed="rId5">
            <a:alphaModFix/>
          </a:blip>
          <a:stretch>
            <a:fillRect/>
          </a:stretch>
        </p:blipFill>
        <p:spPr>
          <a:xfrm>
            <a:off x="8216425" y="3807150"/>
            <a:ext cx="3910275" cy="2433600"/>
          </a:xfrm>
          <a:prstGeom prst="rect">
            <a:avLst/>
          </a:prstGeom>
          <a:noFill/>
          <a:ln>
            <a:noFill/>
          </a:ln>
        </p:spPr>
      </p:pic>
      <p:pic>
        <p:nvPicPr>
          <p:cNvPr id="1200" name="Google Shape;1200;g24391bc08a0_1_0"/>
          <p:cNvPicPr preferRelativeResize="0"/>
          <p:nvPr/>
        </p:nvPicPr>
        <p:blipFill>
          <a:blip r:embed="rId6">
            <a:alphaModFix/>
          </a:blip>
          <a:stretch>
            <a:fillRect/>
          </a:stretch>
        </p:blipFill>
        <p:spPr>
          <a:xfrm>
            <a:off x="369575" y="4237663"/>
            <a:ext cx="3767400" cy="1572575"/>
          </a:xfrm>
          <a:prstGeom prst="rect">
            <a:avLst/>
          </a:prstGeom>
          <a:noFill/>
          <a:ln>
            <a:noFill/>
          </a:ln>
        </p:spPr>
      </p:pic>
      <p:sp>
        <p:nvSpPr>
          <p:cNvPr id="1201" name="Google Shape;1201;g24391bc08a0_1_0"/>
          <p:cNvSpPr txBox="1"/>
          <p:nvPr/>
        </p:nvSpPr>
        <p:spPr>
          <a:xfrm>
            <a:off x="369575" y="6025250"/>
            <a:ext cx="38757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ckwell"/>
                <a:ea typeface="Rockwell"/>
                <a:cs typeface="Rockwell"/>
                <a:sym typeface="Rockwell"/>
              </a:rPr>
              <a:t>Likelihood of recommending marvel productions</a:t>
            </a:r>
            <a:endParaRPr>
              <a:latin typeface="Rockwell"/>
              <a:ea typeface="Rockwell"/>
              <a:cs typeface="Rockwell"/>
              <a:sym typeface="Rockwe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24391bc08a0_1_13"/>
          <p:cNvSpPr txBox="1"/>
          <p:nvPr/>
        </p:nvSpPr>
        <p:spPr>
          <a:xfrm>
            <a:off x="632775" y="275825"/>
            <a:ext cx="735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Data-Driven Audience Survey Analysis: Valuable Insights for Marvel Production</a:t>
            </a:r>
            <a:endParaRPr b="1" sz="2600">
              <a:solidFill>
                <a:srgbClr val="C00000"/>
              </a:solidFill>
              <a:latin typeface="Comfortaa"/>
              <a:ea typeface="Comfortaa"/>
              <a:cs typeface="Comfortaa"/>
              <a:sym typeface="Comfortaa"/>
            </a:endParaRPr>
          </a:p>
        </p:txBody>
      </p:sp>
      <p:sp>
        <p:nvSpPr>
          <p:cNvPr id="1207" name="Google Shape;1207;g24391bc08a0_1_13"/>
          <p:cNvSpPr txBox="1"/>
          <p:nvPr/>
        </p:nvSpPr>
        <p:spPr>
          <a:xfrm>
            <a:off x="632775" y="1707375"/>
            <a:ext cx="4502700" cy="4063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accent1"/>
              </a:buClr>
              <a:buSzPts val="1800"/>
              <a:buFont typeface="Open Sans Medium"/>
              <a:buChar char="❏"/>
            </a:pPr>
            <a:r>
              <a:rPr lang="en-US" sz="1800">
                <a:solidFill>
                  <a:schemeClr val="dk1"/>
                </a:solidFill>
                <a:latin typeface="Open Sans Medium"/>
                <a:ea typeface="Open Sans Medium"/>
                <a:cs typeface="Open Sans Medium"/>
                <a:sym typeface="Open Sans Medium"/>
              </a:rPr>
              <a:t>Spider man across the spider verse and Guardians of galaxy volume -3 are most anticipated future movies of marvel based on survey.</a:t>
            </a:r>
            <a:endParaRPr sz="1800">
              <a:solidFill>
                <a:schemeClr val="dk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800">
              <a:solidFill>
                <a:schemeClr val="dk1"/>
              </a:solidFill>
              <a:latin typeface="Open Sans Medium"/>
              <a:ea typeface="Open Sans Medium"/>
              <a:cs typeface="Open Sans Medium"/>
              <a:sym typeface="Open Sans Medium"/>
            </a:endParaRPr>
          </a:p>
          <a:p>
            <a:pPr indent="-342900" lvl="0" marL="457200" rtl="0" algn="just">
              <a:spcBef>
                <a:spcPts val="0"/>
              </a:spcBef>
              <a:spcAft>
                <a:spcPts val="0"/>
              </a:spcAft>
              <a:buClr>
                <a:schemeClr val="accent1"/>
              </a:buClr>
              <a:buSzPts val="1800"/>
              <a:buFont typeface="Open Sans Medium"/>
              <a:buChar char="❏"/>
            </a:pPr>
            <a:r>
              <a:rPr lang="en-US" sz="1800">
                <a:latin typeface="Open Sans Medium"/>
                <a:ea typeface="Open Sans Medium"/>
                <a:cs typeface="Open Sans Medium"/>
                <a:sym typeface="Open Sans Medium"/>
              </a:rPr>
              <a:t>Action, special effects, characters  and their stories are favorite aspects of marvel movies among survey population.</a:t>
            </a:r>
            <a:endParaRPr sz="1800">
              <a:latin typeface="Open Sans Medium"/>
              <a:ea typeface="Open Sans Medium"/>
              <a:cs typeface="Open Sans Medium"/>
              <a:sym typeface="Open Sans Medium"/>
            </a:endParaRPr>
          </a:p>
          <a:p>
            <a:pPr indent="0" lvl="0" marL="0" rtl="0" algn="just">
              <a:spcBef>
                <a:spcPts val="0"/>
              </a:spcBef>
              <a:spcAft>
                <a:spcPts val="0"/>
              </a:spcAft>
              <a:buNone/>
            </a:pPr>
            <a:r>
              <a:t/>
            </a:r>
            <a:endParaRPr sz="1800">
              <a:latin typeface="Open Sans Medium"/>
              <a:ea typeface="Open Sans Medium"/>
              <a:cs typeface="Open Sans Medium"/>
              <a:sym typeface="Open Sans Medium"/>
            </a:endParaRPr>
          </a:p>
          <a:p>
            <a:pPr indent="0" lvl="0" marL="0" rtl="0" algn="just">
              <a:spcBef>
                <a:spcPts val="0"/>
              </a:spcBef>
              <a:spcAft>
                <a:spcPts val="0"/>
              </a:spcAft>
              <a:buNone/>
            </a:pPr>
            <a:r>
              <a:t/>
            </a:r>
            <a:endParaRPr sz="1800">
              <a:latin typeface="Open Sans Medium"/>
              <a:ea typeface="Open Sans Medium"/>
              <a:cs typeface="Open Sans Medium"/>
              <a:sym typeface="Open Sans Medium"/>
            </a:endParaRPr>
          </a:p>
          <a:p>
            <a:pPr indent="0" lvl="0" marL="457200" rtl="0" algn="just">
              <a:spcBef>
                <a:spcPts val="0"/>
              </a:spcBef>
              <a:spcAft>
                <a:spcPts val="0"/>
              </a:spcAft>
              <a:buNone/>
            </a:pPr>
            <a:r>
              <a:t/>
            </a:r>
            <a:endParaRPr sz="1800">
              <a:latin typeface="Open Sans Medium"/>
              <a:ea typeface="Open Sans Medium"/>
              <a:cs typeface="Open Sans Medium"/>
              <a:sym typeface="Open Sans Medium"/>
            </a:endParaRPr>
          </a:p>
          <a:p>
            <a:pPr indent="0" lvl="0" marL="0" rtl="0" algn="just">
              <a:spcBef>
                <a:spcPts val="0"/>
              </a:spcBef>
              <a:spcAft>
                <a:spcPts val="0"/>
              </a:spcAft>
              <a:buNone/>
            </a:pPr>
            <a:r>
              <a:t/>
            </a:r>
            <a:endParaRPr sz="1800">
              <a:latin typeface="Open Sans Medium"/>
              <a:ea typeface="Open Sans Medium"/>
              <a:cs typeface="Open Sans Medium"/>
              <a:sym typeface="Open Sans Medium"/>
            </a:endParaRPr>
          </a:p>
          <a:p>
            <a:pPr indent="0" lvl="0" marL="457200" rtl="0" algn="just">
              <a:spcBef>
                <a:spcPts val="0"/>
              </a:spcBef>
              <a:spcAft>
                <a:spcPts val="0"/>
              </a:spcAft>
              <a:buNone/>
            </a:pPr>
            <a:r>
              <a:t/>
            </a:r>
            <a:endParaRPr sz="1800">
              <a:latin typeface="Open Sans Medium"/>
              <a:ea typeface="Open Sans Medium"/>
              <a:cs typeface="Open Sans Medium"/>
              <a:sym typeface="Open Sans Medium"/>
            </a:endParaRPr>
          </a:p>
        </p:txBody>
      </p:sp>
      <p:sp>
        <p:nvSpPr>
          <p:cNvPr id="1208" name="Google Shape;1208;g24391bc08a0_1_13"/>
          <p:cNvSpPr txBox="1"/>
          <p:nvPr/>
        </p:nvSpPr>
        <p:spPr>
          <a:xfrm>
            <a:off x="6928400" y="5722275"/>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Favorite aspects of marvel movie production</a:t>
            </a:r>
            <a:endParaRPr>
              <a:latin typeface="Rockwell"/>
              <a:ea typeface="Rockwell"/>
              <a:cs typeface="Rockwell"/>
              <a:sym typeface="Rockwell"/>
            </a:endParaRPr>
          </a:p>
        </p:txBody>
      </p:sp>
      <p:sp>
        <p:nvSpPr>
          <p:cNvPr id="1209" name="Google Shape;1209;g24391bc08a0_1_13"/>
          <p:cNvSpPr txBox="1"/>
          <p:nvPr/>
        </p:nvSpPr>
        <p:spPr>
          <a:xfrm>
            <a:off x="6928400" y="3111050"/>
            <a:ext cx="3966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Most anticipated upcoming marvel movie</a:t>
            </a:r>
            <a:endParaRPr>
              <a:latin typeface="Rockwell"/>
              <a:ea typeface="Rockwell"/>
              <a:cs typeface="Rockwell"/>
              <a:sym typeface="Rockwell"/>
            </a:endParaRPr>
          </a:p>
        </p:txBody>
      </p:sp>
      <p:pic>
        <p:nvPicPr>
          <p:cNvPr id="1210" name="Google Shape;1210;g24391bc08a0_1_13"/>
          <p:cNvPicPr preferRelativeResize="0"/>
          <p:nvPr/>
        </p:nvPicPr>
        <p:blipFill>
          <a:blip r:embed="rId3">
            <a:alphaModFix/>
          </a:blip>
          <a:stretch>
            <a:fillRect/>
          </a:stretch>
        </p:blipFill>
        <p:spPr>
          <a:xfrm>
            <a:off x="6081950" y="4062325"/>
            <a:ext cx="5658900" cy="1458575"/>
          </a:xfrm>
          <a:prstGeom prst="rect">
            <a:avLst/>
          </a:prstGeom>
          <a:noFill/>
          <a:ln>
            <a:noFill/>
          </a:ln>
        </p:spPr>
      </p:pic>
      <p:pic>
        <p:nvPicPr>
          <p:cNvPr id="1211" name="Google Shape;1211;g24391bc08a0_1_13"/>
          <p:cNvPicPr preferRelativeResize="0"/>
          <p:nvPr/>
        </p:nvPicPr>
        <p:blipFill>
          <a:blip r:embed="rId4">
            <a:alphaModFix/>
          </a:blip>
          <a:stretch>
            <a:fillRect/>
          </a:stretch>
        </p:blipFill>
        <p:spPr>
          <a:xfrm>
            <a:off x="6081950" y="1399750"/>
            <a:ext cx="5658901" cy="157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24391bc08a0_3_71"/>
          <p:cNvSpPr txBox="1"/>
          <p:nvPr/>
        </p:nvSpPr>
        <p:spPr>
          <a:xfrm>
            <a:off x="7180763" y="244925"/>
            <a:ext cx="385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C00000"/>
                </a:solidFill>
                <a:latin typeface="Comfortaa"/>
                <a:ea typeface="Comfortaa"/>
                <a:cs typeface="Comfortaa"/>
                <a:sym typeface="Comfortaa"/>
              </a:rPr>
              <a:t>Marvel Hero Network</a:t>
            </a:r>
            <a:endParaRPr b="1" sz="2600">
              <a:solidFill>
                <a:srgbClr val="C00000"/>
              </a:solidFill>
              <a:latin typeface="Comfortaa"/>
              <a:ea typeface="Comfortaa"/>
              <a:cs typeface="Comfortaa"/>
              <a:sym typeface="Comfortaa"/>
            </a:endParaRPr>
          </a:p>
        </p:txBody>
      </p:sp>
      <p:pic>
        <p:nvPicPr>
          <p:cNvPr id="1217" name="Google Shape;1217;g24391bc08a0_3_71"/>
          <p:cNvPicPr preferRelativeResize="0"/>
          <p:nvPr/>
        </p:nvPicPr>
        <p:blipFill>
          <a:blip r:embed="rId3">
            <a:alphaModFix/>
          </a:blip>
          <a:stretch>
            <a:fillRect/>
          </a:stretch>
        </p:blipFill>
        <p:spPr>
          <a:xfrm>
            <a:off x="6284975" y="1058388"/>
            <a:ext cx="5642100" cy="4086950"/>
          </a:xfrm>
          <a:prstGeom prst="rect">
            <a:avLst/>
          </a:prstGeom>
          <a:noFill/>
          <a:ln>
            <a:noFill/>
          </a:ln>
        </p:spPr>
      </p:pic>
      <p:pic>
        <p:nvPicPr>
          <p:cNvPr id="1218" name="Google Shape;1218;g24391bc08a0_3_71"/>
          <p:cNvPicPr preferRelativeResize="0"/>
          <p:nvPr/>
        </p:nvPicPr>
        <p:blipFill>
          <a:blip r:embed="rId4">
            <a:alphaModFix/>
          </a:blip>
          <a:stretch>
            <a:fillRect/>
          </a:stretch>
        </p:blipFill>
        <p:spPr>
          <a:xfrm>
            <a:off x="472750" y="1189425"/>
            <a:ext cx="5748101" cy="3855751"/>
          </a:xfrm>
          <a:prstGeom prst="rect">
            <a:avLst/>
          </a:prstGeom>
          <a:noFill/>
          <a:ln>
            <a:noFill/>
          </a:ln>
        </p:spPr>
      </p:pic>
      <p:sp>
        <p:nvSpPr>
          <p:cNvPr id="1219" name="Google Shape;1219;g24391bc08a0_3_71"/>
          <p:cNvSpPr txBox="1"/>
          <p:nvPr/>
        </p:nvSpPr>
        <p:spPr>
          <a:xfrm>
            <a:off x="300675" y="5373775"/>
            <a:ext cx="5642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latin typeface="Open Sans Medium"/>
                <a:ea typeface="Open Sans Medium"/>
                <a:cs typeface="Open Sans Medium"/>
                <a:sym typeface="Open Sans Medium"/>
              </a:rPr>
              <a:t>Plot suggests survey respondents who are interested to view marvel movies through both theater and streaming service mostly open to the idea of watching movies through alternative media like virtual reality.</a:t>
            </a:r>
            <a:endParaRPr sz="1200">
              <a:latin typeface="Open Sans Medium"/>
              <a:ea typeface="Open Sans Medium"/>
              <a:cs typeface="Open Sans Medium"/>
              <a:sym typeface="Open Sans Medium"/>
            </a:endParaRPr>
          </a:p>
          <a:p>
            <a:pPr indent="0" lvl="0" marL="0" rtl="0" algn="just">
              <a:spcBef>
                <a:spcPts val="0"/>
              </a:spcBef>
              <a:spcAft>
                <a:spcPts val="0"/>
              </a:spcAft>
              <a:buNone/>
            </a:pPr>
            <a:r>
              <a:t/>
            </a:r>
            <a:endParaRPr sz="1200">
              <a:latin typeface="Open Sans Medium"/>
              <a:ea typeface="Open Sans Medium"/>
              <a:cs typeface="Open Sans Medium"/>
              <a:sym typeface="Open Sans Medium"/>
            </a:endParaRPr>
          </a:p>
          <a:p>
            <a:pPr indent="0" lvl="0" marL="0" rtl="0" algn="just">
              <a:spcBef>
                <a:spcPts val="0"/>
              </a:spcBef>
              <a:spcAft>
                <a:spcPts val="0"/>
              </a:spcAft>
              <a:buNone/>
            </a:pPr>
            <a:r>
              <a:rPr lang="en-US" sz="1200">
                <a:latin typeface="Open Sans Medium"/>
                <a:ea typeface="Open Sans Medium"/>
                <a:cs typeface="Open Sans Medium"/>
                <a:sym typeface="Open Sans Medium"/>
              </a:rPr>
              <a:t>But people who watch marvel movies only through streaming service are comparatively less interested in trying other media experience.</a:t>
            </a:r>
            <a:endParaRPr sz="1200">
              <a:latin typeface="Open Sans Medium"/>
              <a:ea typeface="Open Sans Medium"/>
              <a:cs typeface="Open Sans Medium"/>
              <a:sym typeface="Open Sans Medium"/>
            </a:endParaRPr>
          </a:p>
        </p:txBody>
      </p:sp>
      <p:sp>
        <p:nvSpPr>
          <p:cNvPr id="1220" name="Google Shape;1220;g24391bc08a0_3_71"/>
          <p:cNvSpPr txBox="1"/>
          <p:nvPr/>
        </p:nvSpPr>
        <p:spPr>
          <a:xfrm>
            <a:off x="6349550" y="5373800"/>
            <a:ext cx="56421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chemeClr val="dk1"/>
                </a:solidFill>
              </a:rPr>
              <a:t>The depicted plot illustrate the superhero network based on their occurrences. From the diagram, it is evident that Captain America emerges as the most connected superhero within the Marvel Productions. Other notable MCU heroes such as  Spider-Man, Iron Man, and few others also exhibit significant connections within the network.</a:t>
            </a:r>
            <a:endParaRPr>
              <a:solidFill>
                <a:schemeClr val="dk1"/>
              </a:solidFill>
            </a:endParaRPr>
          </a:p>
          <a:p>
            <a:pPr indent="0" lvl="0" marL="0" rtl="0" algn="just">
              <a:spcBef>
                <a:spcPts val="0"/>
              </a:spcBef>
              <a:spcAft>
                <a:spcPts val="0"/>
              </a:spcAft>
              <a:buNone/>
            </a:pPr>
            <a:r>
              <a:t/>
            </a:r>
            <a:endParaRPr sz="1600">
              <a:latin typeface="Open Sans Medium"/>
              <a:ea typeface="Open Sans Medium"/>
              <a:cs typeface="Open Sans Medium"/>
              <a:sym typeface="Open Sans Medium"/>
            </a:endParaRPr>
          </a:p>
        </p:txBody>
      </p:sp>
      <p:sp>
        <p:nvSpPr>
          <p:cNvPr id="1221" name="Google Shape;1221;g24391bc08a0_3_71"/>
          <p:cNvSpPr txBox="1"/>
          <p:nvPr/>
        </p:nvSpPr>
        <p:spPr>
          <a:xfrm>
            <a:off x="219675" y="275825"/>
            <a:ext cx="589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0000"/>
                </a:solidFill>
                <a:latin typeface="Comfortaa"/>
                <a:ea typeface="Comfortaa"/>
                <a:cs typeface="Comfortaa"/>
                <a:sym typeface="Comfortaa"/>
              </a:rPr>
              <a:t>Data-Driven Audience Survey Analysis</a:t>
            </a:r>
            <a:endParaRPr b="1" sz="2200">
              <a:solidFill>
                <a:srgbClr val="C00000"/>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5" name="Shape 1225"/>
        <p:cNvGrpSpPr/>
        <p:nvPr/>
      </p:nvGrpSpPr>
      <p:grpSpPr>
        <a:xfrm>
          <a:off x="0" y="0"/>
          <a:ext cx="0" cy="0"/>
          <a:chOff x="0" y="0"/>
          <a:chExt cx="0" cy="0"/>
        </a:xfrm>
      </p:grpSpPr>
      <p:sp>
        <p:nvSpPr>
          <p:cNvPr id="1226" name="Google Shape;1226;g2436bda7628_0_158"/>
          <p:cNvSpPr txBox="1"/>
          <p:nvPr/>
        </p:nvSpPr>
        <p:spPr>
          <a:xfrm>
            <a:off x="1296450" y="886525"/>
            <a:ext cx="4263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C00000"/>
                </a:solidFill>
                <a:latin typeface="Comfortaa"/>
                <a:ea typeface="Comfortaa"/>
                <a:cs typeface="Comfortaa"/>
                <a:sym typeface="Comfortaa"/>
              </a:rPr>
              <a:t>Conclusion</a:t>
            </a:r>
            <a:endParaRPr b="1" sz="3300">
              <a:solidFill>
                <a:srgbClr val="C00000"/>
              </a:solidFill>
              <a:latin typeface="Comfortaa"/>
              <a:ea typeface="Comfortaa"/>
              <a:cs typeface="Comfortaa"/>
              <a:sym typeface="Comfortaa"/>
            </a:endParaRPr>
          </a:p>
        </p:txBody>
      </p:sp>
      <p:sp>
        <p:nvSpPr>
          <p:cNvPr id="1227" name="Google Shape;1227;g2436bda7628_0_158"/>
          <p:cNvSpPr txBox="1"/>
          <p:nvPr/>
        </p:nvSpPr>
        <p:spPr>
          <a:xfrm>
            <a:off x="6552400" y="840325"/>
            <a:ext cx="49131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3300">
                <a:solidFill>
                  <a:srgbClr val="C00000"/>
                </a:solidFill>
                <a:latin typeface="Comfortaa"/>
                <a:ea typeface="Comfortaa"/>
                <a:cs typeface="Comfortaa"/>
                <a:sym typeface="Comfortaa"/>
              </a:rPr>
              <a:t>Future scope of work</a:t>
            </a:r>
            <a:endParaRPr b="1" sz="3300">
              <a:solidFill>
                <a:srgbClr val="C00000"/>
              </a:solidFill>
              <a:latin typeface="Comfortaa"/>
              <a:ea typeface="Comfortaa"/>
              <a:cs typeface="Comfortaa"/>
              <a:sym typeface="Comfortaa"/>
            </a:endParaRPr>
          </a:p>
        </p:txBody>
      </p:sp>
      <p:sp>
        <p:nvSpPr>
          <p:cNvPr id="1228" name="Google Shape;1228;g2436bda7628_0_158"/>
          <p:cNvSpPr txBox="1"/>
          <p:nvPr/>
        </p:nvSpPr>
        <p:spPr>
          <a:xfrm>
            <a:off x="6186100" y="1735800"/>
            <a:ext cx="5645700" cy="41097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By applying advanced analytical techniques, we aim to uncover deeper insights and patterns in fan preferences, engagement, and purchasing behavior.</a:t>
            </a:r>
            <a:endParaRPr sz="1500">
              <a:solidFill>
                <a:schemeClr val="dk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a:p>
            <a:pPr indent="-323850" lvl="0" marL="457200" rtl="0" algn="just">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We plan to expand our data sources beyond the current dataset to include additional Marvel-related sources.</a:t>
            </a:r>
            <a:endParaRPr sz="1500">
              <a:solidFill>
                <a:schemeClr val="dk1"/>
              </a:solidFill>
              <a:latin typeface="Open Sans Medium"/>
              <a:ea typeface="Open Sans Medium"/>
              <a:cs typeface="Open Sans Medium"/>
              <a:sym typeface="Open Sans Medium"/>
            </a:endParaRPr>
          </a:p>
          <a:p>
            <a:pPr indent="0" lvl="0" marL="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a:p>
            <a:pPr indent="-323850" lvl="0" marL="457200" rtl="0" algn="just">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While our current focus is on the Marvel Cinematic Universe, we aspire to explore other franchises within the entertainment industry. </a:t>
            </a:r>
            <a:endParaRPr sz="1500">
              <a:solidFill>
                <a:schemeClr val="dk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a:p>
            <a:pPr indent="-323850" lvl="0" marL="457200" rtl="0" algn="just">
              <a:spcBef>
                <a:spcPts val="0"/>
              </a:spcBef>
              <a:spcAft>
                <a:spcPts val="0"/>
              </a:spcAft>
              <a:buClr>
                <a:schemeClr val="accent1"/>
              </a:buClr>
              <a:buSzPts val="1500"/>
              <a:buFont typeface="Roboto"/>
              <a:buChar char="❏"/>
            </a:pPr>
            <a:r>
              <a:rPr lang="en-US" sz="1500">
                <a:solidFill>
                  <a:schemeClr val="dk1"/>
                </a:solidFill>
                <a:latin typeface="Open Sans Medium"/>
                <a:ea typeface="Open Sans Medium"/>
                <a:cs typeface="Open Sans Medium"/>
                <a:sym typeface="Open Sans Medium"/>
              </a:rPr>
              <a:t>Our data visualization journey is an ongoing and dynamic project. This ongoing effort ensures that our project remains up-to-date and relevant in an ever-evolving entertainment landscape.</a:t>
            </a:r>
            <a:endParaRPr sz="1500">
              <a:solidFill>
                <a:schemeClr val="dk1"/>
              </a:solidFill>
              <a:latin typeface="Open Sans Medium"/>
              <a:ea typeface="Open Sans Medium"/>
              <a:cs typeface="Open Sans Medium"/>
              <a:sym typeface="Open Sans Medium"/>
            </a:endParaRPr>
          </a:p>
          <a:p>
            <a:pPr indent="0" lvl="0" marL="91440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p:txBody>
      </p:sp>
      <p:sp>
        <p:nvSpPr>
          <p:cNvPr id="1229" name="Google Shape;1229;g2436bda7628_0_158"/>
          <p:cNvSpPr txBox="1"/>
          <p:nvPr/>
        </p:nvSpPr>
        <p:spPr>
          <a:xfrm>
            <a:off x="857250" y="1775550"/>
            <a:ext cx="4703100" cy="42945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We have successfully utilized various data visualization tools and techniques from bar charts and pie charts to 3D scatter plots and network graphs to visualize the  Marvel fan ecosystem.	</a:t>
            </a:r>
            <a:endParaRPr sz="1500">
              <a:solidFill>
                <a:schemeClr val="dk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a:p>
            <a:pPr indent="-323850" lvl="0" marL="457200" rtl="0" algn="just">
              <a:lnSpc>
                <a:spcPct val="100000"/>
              </a:lnSpc>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By exploring different aspects of the Marvel Universe, we gained insights into the financial success, character traits, popularity, and audience reception of these iconic movies and characters.</a:t>
            </a:r>
            <a:endParaRPr sz="1500">
              <a:solidFill>
                <a:schemeClr val="dk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500">
              <a:solidFill>
                <a:schemeClr val="dk1"/>
              </a:solidFill>
              <a:latin typeface="Open Sans Medium"/>
              <a:ea typeface="Open Sans Medium"/>
              <a:cs typeface="Open Sans Medium"/>
              <a:sym typeface="Open Sans Medium"/>
            </a:endParaRPr>
          </a:p>
          <a:p>
            <a:pPr indent="-323850" lvl="0" marL="457200" rtl="0" algn="just">
              <a:spcBef>
                <a:spcPts val="0"/>
              </a:spcBef>
              <a:spcAft>
                <a:spcPts val="0"/>
              </a:spcAft>
              <a:buClr>
                <a:schemeClr val="accent1"/>
              </a:buClr>
              <a:buSzPts val="1500"/>
              <a:buFont typeface="Open Sans Medium"/>
              <a:buChar char="❏"/>
            </a:pPr>
            <a:r>
              <a:rPr lang="en-US" sz="1500">
                <a:solidFill>
                  <a:schemeClr val="dk1"/>
                </a:solidFill>
                <a:latin typeface="Open Sans Medium"/>
                <a:ea typeface="Open Sans Medium"/>
                <a:cs typeface="Open Sans Medium"/>
                <a:sym typeface="Open Sans Medium"/>
              </a:rPr>
              <a:t>We have uncovered interesting patterns and trends that can help businesses and marketers better understand and engage with Marvel fans.</a:t>
            </a:r>
            <a:endParaRPr sz="1500">
              <a:solidFill>
                <a:schemeClr val="dk1"/>
              </a:solidFill>
              <a:latin typeface="Open Sans Medium"/>
              <a:ea typeface="Open Sans Medium"/>
              <a:cs typeface="Open Sans Medium"/>
              <a:sym typeface="Open Sans Medium"/>
            </a:endParaRPr>
          </a:p>
          <a:p>
            <a:pPr indent="0" lvl="0" marL="457200" rtl="0" algn="just">
              <a:spcBef>
                <a:spcPts val="0"/>
              </a:spcBef>
              <a:spcAft>
                <a:spcPts val="0"/>
              </a:spcAft>
              <a:buNone/>
            </a:pPr>
            <a:r>
              <a:t/>
            </a:r>
            <a:endParaRPr sz="1300">
              <a:solidFill>
                <a:schemeClr val="dk1"/>
              </a:solidFill>
              <a:latin typeface="Open Sans Medium"/>
              <a:ea typeface="Open Sans Medium"/>
              <a:cs typeface="Open Sans Medium"/>
              <a:sym typeface="Open Sans Medium"/>
            </a:endParaRPr>
          </a:p>
          <a:p>
            <a:pPr indent="0" lvl="0" marL="0" rtl="0" algn="just">
              <a:spcBef>
                <a:spcPts val="0"/>
              </a:spcBef>
              <a:spcAft>
                <a:spcPts val="0"/>
              </a:spcAft>
              <a:buNone/>
            </a:pPr>
            <a:r>
              <a:t/>
            </a:r>
            <a:endParaRPr>
              <a:solidFill>
                <a:schemeClr val="lt1"/>
              </a:solidFill>
              <a:latin typeface="Rockwell"/>
              <a:ea typeface="Rockwell"/>
              <a:cs typeface="Rockwell"/>
              <a:sym typeface="Rockwell"/>
            </a:endParaRPr>
          </a:p>
        </p:txBody>
      </p:sp>
      <p:cxnSp>
        <p:nvCxnSpPr>
          <p:cNvPr id="1230" name="Google Shape;1230;g2436bda7628_0_158"/>
          <p:cNvCxnSpPr/>
          <p:nvPr/>
        </p:nvCxnSpPr>
        <p:spPr>
          <a:xfrm>
            <a:off x="1127800" y="840325"/>
            <a:ext cx="14400" cy="785100"/>
          </a:xfrm>
          <a:prstGeom prst="straightConnector1">
            <a:avLst/>
          </a:prstGeom>
          <a:noFill/>
          <a:ln cap="flat" cmpd="sng" w="76200">
            <a:solidFill>
              <a:srgbClr val="CC0000"/>
            </a:solidFill>
            <a:prstDash val="solid"/>
            <a:round/>
            <a:headEnd len="med" w="med" type="none"/>
            <a:tailEnd len="med" w="med" type="none"/>
          </a:ln>
        </p:spPr>
      </p:cxnSp>
      <p:cxnSp>
        <p:nvCxnSpPr>
          <p:cNvPr id="1231" name="Google Shape;1231;g2436bda7628_0_158"/>
          <p:cNvCxnSpPr/>
          <p:nvPr/>
        </p:nvCxnSpPr>
        <p:spPr>
          <a:xfrm>
            <a:off x="6441975" y="794125"/>
            <a:ext cx="14400" cy="785100"/>
          </a:xfrm>
          <a:prstGeom prst="straightConnector1">
            <a:avLst/>
          </a:prstGeom>
          <a:noFill/>
          <a:ln cap="flat" cmpd="sng" w="76200">
            <a:solidFill>
              <a:srgbClr val="CC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5" name="Shape 1235"/>
        <p:cNvGrpSpPr/>
        <p:nvPr/>
      </p:nvGrpSpPr>
      <p:grpSpPr>
        <a:xfrm>
          <a:off x="0" y="0"/>
          <a:ext cx="0" cy="0"/>
          <a:chOff x="0" y="0"/>
          <a:chExt cx="0" cy="0"/>
        </a:xfrm>
      </p:grpSpPr>
      <p:sp>
        <p:nvSpPr>
          <p:cNvPr id="1236" name="Google Shape;1236;g2299ef9d14f_1_208"/>
          <p:cNvSpPr txBox="1"/>
          <p:nvPr/>
        </p:nvSpPr>
        <p:spPr>
          <a:xfrm>
            <a:off x="2902500" y="2582875"/>
            <a:ext cx="63870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rgbClr val="C00000"/>
                </a:solidFill>
                <a:latin typeface="Open Sans"/>
                <a:ea typeface="Open Sans"/>
                <a:cs typeface="Open Sans"/>
                <a:sym typeface="Open Sans"/>
              </a:rPr>
              <a:t> </a:t>
            </a:r>
            <a:r>
              <a:rPr lang="en-US" sz="6000">
                <a:solidFill>
                  <a:srgbClr val="C00000"/>
                </a:solidFill>
                <a:latin typeface="Open Sans"/>
                <a:ea typeface="Open Sans"/>
                <a:cs typeface="Open Sans"/>
                <a:sym typeface="Open Sans"/>
              </a:rPr>
              <a:t>Thank You,             Avengers!!</a:t>
            </a:r>
            <a:endParaRPr sz="6000">
              <a:solidFill>
                <a:srgbClr val="C00000"/>
              </a:solidFill>
              <a:latin typeface="Open Sans"/>
              <a:ea typeface="Open Sans"/>
              <a:cs typeface="Open Sans"/>
              <a:sym typeface="Open Sans"/>
            </a:endParaRPr>
          </a:p>
        </p:txBody>
      </p:sp>
      <p:pic>
        <p:nvPicPr>
          <p:cNvPr id="1237" name="Google Shape;1237;g2299ef9d14f_1_208" title="Slide3 new1.wav">
            <a:hlinkClick r:id="rId3"/>
          </p:cNvPr>
          <p:cNvPicPr preferRelativeResize="0"/>
          <p:nvPr/>
        </p:nvPicPr>
        <p:blipFill>
          <a:blip r:embed="rId4">
            <a:alphaModFix/>
          </a:blip>
          <a:stretch>
            <a:fillRect/>
          </a:stretch>
        </p:blipFill>
        <p:spPr>
          <a:xfrm>
            <a:off x="-574100" y="4760876"/>
            <a:ext cx="457200" cy="457200"/>
          </a:xfrm>
          <a:prstGeom prst="rect">
            <a:avLst/>
          </a:prstGeom>
          <a:noFill/>
          <a:ln>
            <a:noFill/>
          </a:ln>
        </p:spPr>
      </p:pic>
      <p:sp>
        <p:nvSpPr>
          <p:cNvPr id="1238" name="Google Shape;1238;g2299ef9d14f_1_208"/>
          <p:cNvSpPr txBox="1"/>
          <p:nvPr/>
        </p:nvSpPr>
        <p:spPr>
          <a:xfrm>
            <a:off x="277625" y="354275"/>
            <a:ext cx="4995900" cy="1000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900">
                <a:solidFill>
                  <a:srgbClr val="C00000"/>
                </a:solidFill>
                <a:latin typeface="Open Sans"/>
                <a:ea typeface="Open Sans"/>
                <a:cs typeface="Open Sans"/>
                <a:sym typeface="Open Sans"/>
              </a:rPr>
              <a:t>Questions?</a:t>
            </a:r>
            <a:endParaRPr sz="5900">
              <a:solidFill>
                <a:srgbClr val="C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g24391bc08a0_8_0"/>
          <p:cNvSpPr txBox="1"/>
          <p:nvPr>
            <p:ph type="title"/>
          </p:nvPr>
        </p:nvSpPr>
        <p:spPr>
          <a:xfrm>
            <a:off x="751300" y="548633"/>
            <a:ext cx="9940500" cy="838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3700">
                <a:solidFill>
                  <a:srgbClr val="C00000"/>
                </a:solidFill>
                <a:latin typeface="Comfortaa"/>
                <a:ea typeface="Comfortaa"/>
                <a:cs typeface="Comfortaa"/>
                <a:sym typeface="Comfortaa"/>
              </a:rPr>
              <a:t>Recap</a:t>
            </a:r>
            <a:endParaRPr b="1" sz="3700">
              <a:solidFill>
                <a:srgbClr val="C00000"/>
              </a:solidFill>
              <a:latin typeface="Comfortaa"/>
              <a:ea typeface="Comfortaa"/>
              <a:cs typeface="Comfortaa"/>
              <a:sym typeface="Comfortaa"/>
            </a:endParaRPr>
          </a:p>
          <a:p>
            <a:pPr indent="0" lvl="0" marL="0" rtl="0" algn="ctr">
              <a:spcBef>
                <a:spcPts val="0"/>
              </a:spcBef>
              <a:spcAft>
                <a:spcPts val="0"/>
              </a:spcAft>
              <a:buNone/>
            </a:pPr>
            <a:r>
              <a:t/>
            </a:r>
            <a:endParaRPr/>
          </a:p>
        </p:txBody>
      </p:sp>
      <p:pic>
        <p:nvPicPr>
          <p:cNvPr id="604" name="Google Shape;604;g24391bc08a0_8_0"/>
          <p:cNvPicPr preferRelativeResize="0"/>
          <p:nvPr/>
        </p:nvPicPr>
        <p:blipFill>
          <a:blip r:embed="rId3">
            <a:alphaModFix/>
          </a:blip>
          <a:stretch>
            <a:fillRect/>
          </a:stretch>
        </p:blipFill>
        <p:spPr>
          <a:xfrm>
            <a:off x="846050" y="1297950"/>
            <a:ext cx="4760848" cy="2497050"/>
          </a:xfrm>
          <a:prstGeom prst="rect">
            <a:avLst/>
          </a:prstGeom>
          <a:noFill/>
          <a:ln>
            <a:noFill/>
          </a:ln>
          <a:effectLst>
            <a:outerShdw blurRad="57150" rotWithShape="0" algn="bl" dir="5400000" dist="19050">
              <a:srgbClr val="000000">
                <a:alpha val="50000"/>
              </a:srgbClr>
            </a:outerShdw>
          </a:effectLst>
        </p:spPr>
      </p:pic>
      <p:pic>
        <p:nvPicPr>
          <p:cNvPr id="605" name="Google Shape;605;g24391bc08a0_8_0"/>
          <p:cNvPicPr preferRelativeResize="0"/>
          <p:nvPr/>
        </p:nvPicPr>
        <p:blipFill>
          <a:blip r:embed="rId4">
            <a:alphaModFix/>
          </a:blip>
          <a:stretch>
            <a:fillRect/>
          </a:stretch>
        </p:blipFill>
        <p:spPr>
          <a:xfrm>
            <a:off x="846049" y="3974404"/>
            <a:ext cx="4760856" cy="2578797"/>
          </a:xfrm>
          <a:prstGeom prst="rect">
            <a:avLst/>
          </a:prstGeom>
          <a:noFill/>
          <a:ln>
            <a:noFill/>
          </a:ln>
          <a:effectLst>
            <a:outerShdw blurRad="57150" rotWithShape="0" algn="bl" dir="5400000" dist="19050">
              <a:srgbClr val="000000">
                <a:alpha val="50000"/>
              </a:srgbClr>
            </a:outerShdw>
          </a:effectLst>
        </p:spPr>
      </p:pic>
      <p:pic>
        <p:nvPicPr>
          <p:cNvPr id="606" name="Google Shape;606;g24391bc08a0_8_0"/>
          <p:cNvPicPr preferRelativeResize="0"/>
          <p:nvPr/>
        </p:nvPicPr>
        <p:blipFill>
          <a:blip r:embed="rId5">
            <a:alphaModFix/>
          </a:blip>
          <a:stretch>
            <a:fillRect/>
          </a:stretch>
        </p:blipFill>
        <p:spPr>
          <a:xfrm>
            <a:off x="6271500" y="4015275"/>
            <a:ext cx="4225124" cy="2497050"/>
          </a:xfrm>
          <a:prstGeom prst="rect">
            <a:avLst/>
          </a:prstGeom>
          <a:noFill/>
          <a:ln>
            <a:noFill/>
          </a:ln>
          <a:effectLst>
            <a:outerShdw blurRad="57150" rotWithShape="0" algn="bl" dir="5400000" dist="19050">
              <a:srgbClr val="000000">
                <a:alpha val="50000"/>
              </a:srgbClr>
            </a:outerShdw>
          </a:effectLst>
        </p:spPr>
      </p:pic>
      <p:pic>
        <p:nvPicPr>
          <p:cNvPr id="607" name="Google Shape;607;g24391bc08a0_8_0"/>
          <p:cNvPicPr preferRelativeResize="0"/>
          <p:nvPr/>
        </p:nvPicPr>
        <p:blipFill>
          <a:blip r:embed="rId6">
            <a:alphaModFix/>
          </a:blip>
          <a:stretch>
            <a:fillRect/>
          </a:stretch>
        </p:blipFill>
        <p:spPr>
          <a:xfrm>
            <a:off x="6271500" y="1248050"/>
            <a:ext cx="4225124" cy="2497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299ef9d14f_1_1002"/>
          <p:cNvSpPr txBox="1"/>
          <p:nvPr/>
        </p:nvSpPr>
        <p:spPr>
          <a:xfrm>
            <a:off x="609600" y="450333"/>
            <a:ext cx="10298100" cy="536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4000">
                <a:solidFill>
                  <a:srgbClr val="C00000"/>
                </a:solidFill>
                <a:latin typeface="Comfortaa"/>
                <a:ea typeface="Comfortaa"/>
                <a:cs typeface="Comfortaa"/>
                <a:sym typeface="Comfortaa"/>
              </a:rPr>
              <a:t>Objectives</a:t>
            </a:r>
            <a:endParaRPr sz="3300">
              <a:solidFill>
                <a:srgbClr val="C00000"/>
              </a:solidFill>
              <a:latin typeface="Fira Sans Extra Condensed SemiBold"/>
              <a:ea typeface="Fira Sans Extra Condensed SemiBold"/>
              <a:cs typeface="Fira Sans Extra Condensed SemiBold"/>
              <a:sym typeface="Fira Sans Extra Condensed SemiBold"/>
            </a:endParaRPr>
          </a:p>
        </p:txBody>
      </p:sp>
      <p:sp>
        <p:nvSpPr>
          <p:cNvPr id="613" name="Google Shape;613;g2299ef9d14f_1_1002"/>
          <p:cNvSpPr/>
          <p:nvPr/>
        </p:nvSpPr>
        <p:spPr>
          <a:xfrm>
            <a:off x="7819266" y="3602367"/>
            <a:ext cx="931200" cy="12909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14" name="Google Shape;614;g2299ef9d14f_1_1002"/>
          <p:cNvGrpSpPr/>
          <p:nvPr/>
        </p:nvGrpSpPr>
        <p:grpSpPr>
          <a:xfrm>
            <a:off x="743910" y="1452793"/>
            <a:ext cx="2836275" cy="5193517"/>
            <a:chOff x="710275" y="1300650"/>
            <a:chExt cx="1792502" cy="3124108"/>
          </a:xfrm>
        </p:grpSpPr>
        <p:sp>
          <p:nvSpPr>
            <p:cNvPr id="615" name="Google Shape;615;g2299ef9d14f_1_1002"/>
            <p:cNvSpPr/>
            <p:nvPr/>
          </p:nvSpPr>
          <p:spPr>
            <a:xfrm flipH="1" rot="10800000">
              <a:off x="710277" y="2015458"/>
              <a:ext cx="1792500" cy="2409300"/>
            </a:xfrm>
            <a:prstGeom prst="round2SameRect">
              <a:avLst>
                <a:gd fmla="val 5874"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6" name="Google Shape;616;g2299ef9d14f_1_1002"/>
            <p:cNvSpPr txBox="1"/>
            <p:nvPr/>
          </p:nvSpPr>
          <p:spPr>
            <a:xfrm>
              <a:off x="790224" y="2834418"/>
              <a:ext cx="1632600" cy="1436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434343"/>
                  </a:solidFill>
                  <a:latin typeface="Open Sans"/>
                  <a:ea typeface="Open Sans"/>
                  <a:cs typeface="Open Sans"/>
                  <a:sym typeface="Open Sans"/>
                </a:rPr>
                <a:t>Visualization simplifies data comprehension and provides insights into diverse perspectives. By representing information visually, it enables us to quickly grasp complex information and better understand varying viewpoints.</a:t>
              </a:r>
              <a:endParaRPr sz="1100">
                <a:latin typeface="Roboto"/>
                <a:ea typeface="Roboto"/>
                <a:cs typeface="Roboto"/>
                <a:sym typeface="Roboto"/>
              </a:endParaRPr>
            </a:p>
          </p:txBody>
        </p:sp>
        <p:sp>
          <p:nvSpPr>
            <p:cNvPr id="617" name="Google Shape;617;g2299ef9d14f_1_1002"/>
            <p:cNvSpPr/>
            <p:nvPr/>
          </p:nvSpPr>
          <p:spPr>
            <a:xfrm>
              <a:off x="710275" y="1300650"/>
              <a:ext cx="1792500" cy="585600"/>
            </a:xfrm>
            <a:prstGeom prst="round2SameRect">
              <a:avLst>
                <a:gd fmla="val 16667" name="adj1"/>
                <a:gd fmla="val 0" name="adj2"/>
              </a:avLst>
            </a:prstGeom>
            <a:solidFill>
              <a:srgbClr val="434343"/>
            </a:solidFill>
            <a:ln cap="flat" cmpd="sng" w="19050">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VISUALIZATION</a:t>
              </a:r>
              <a:endParaRPr sz="2700"/>
            </a:p>
          </p:txBody>
        </p:sp>
        <p:grpSp>
          <p:nvGrpSpPr>
            <p:cNvPr id="618" name="Google Shape;618;g2299ef9d14f_1_1002"/>
            <p:cNvGrpSpPr/>
            <p:nvPr/>
          </p:nvGrpSpPr>
          <p:grpSpPr>
            <a:xfrm>
              <a:off x="1305527" y="2267709"/>
              <a:ext cx="407775" cy="426654"/>
              <a:chOff x="-65148452" y="2212924"/>
              <a:chExt cx="239038" cy="250105"/>
            </a:xfrm>
          </p:grpSpPr>
          <p:sp>
            <p:nvSpPr>
              <p:cNvPr id="619" name="Google Shape;619;g2299ef9d14f_1_1002"/>
              <p:cNvSpPr/>
              <p:nvPr/>
            </p:nvSpPr>
            <p:spPr>
              <a:xfrm>
                <a:off x="-65148452" y="2217932"/>
                <a:ext cx="239038" cy="245097"/>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g2299ef9d14f_1_1002"/>
              <p:cNvSpPr/>
              <p:nvPr/>
            </p:nvSpPr>
            <p:spPr>
              <a:xfrm>
                <a:off x="-65004224" y="2212924"/>
                <a:ext cx="94805" cy="8871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F0171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21" name="Google Shape;621;g2299ef9d14f_1_1002"/>
          <p:cNvGrpSpPr/>
          <p:nvPr/>
        </p:nvGrpSpPr>
        <p:grpSpPr>
          <a:xfrm>
            <a:off x="4885066" y="1452791"/>
            <a:ext cx="2747018" cy="5193517"/>
            <a:chOff x="4664243" y="1300649"/>
            <a:chExt cx="1792507" cy="3124108"/>
          </a:xfrm>
        </p:grpSpPr>
        <p:sp>
          <p:nvSpPr>
            <p:cNvPr id="622" name="Google Shape;622;g2299ef9d14f_1_1002"/>
            <p:cNvSpPr/>
            <p:nvPr/>
          </p:nvSpPr>
          <p:spPr>
            <a:xfrm flipH="1" rot="10800000">
              <a:off x="4664243" y="2015458"/>
              <a:ext cx="1792500" cy="2409300"/>
            </a:xfrm>
            <a:prstGeom prst="round2SameRect">
              <a:avLst>
                <a:gd fmla="val 5396"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3" name="Google Shape;623;g2299ef9d14f_1_1002"/>
            <p:cNvSpPr txBox="1"/>
            <p:nvPr/>
          </p:nvSpPr>
          <p:spPr>
            <a:xfrm>
              <a:off x="4744201" y="2837614"/>
              <a:ext cx="1632600" cy="150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434343"/>
                  </a:solidFill>
                  <a:latin typeface="Open Sans"/>
                  <a:ea typeface="Open Sans"/>
                  <a:cs typeface="Open Sans"/>
                  <a:sym typeface="Open Sans"/>
                </a:rPr>
                <a:t>Marvel's popularity through movies and TV shows has generated a wealth of data to explore. </a:t>
              </a:r>
              <a:endParaRPr sz="1900">
                <a:latin typeface="Roboto"/>
                <a:ea typeface="Roboto"/>
                <a:cs typeface="Roboto"/>
                <a:sym typeface="Roboto"/>
              </a:endParaRPr>
            </a:p>
          </p:txBody>
        </p:sp>
        <p:sp>
          <p:nvSpPr>
            <p:cNvPr id="624" name="Google Shape;624;g2299ef9d14f_1_1002"/>
            <p:cNvSpPr/>
            <p:nvPr/>
          </p:nvSpPr>
          <p:spPr>
            <a:xfrm>
              <a:off x="4664250" y="1300649"/>
              <a:ext cx="1792500" cy="585600"/>
            </a:xfrm>
            <a:prstGeom prst="round2SameRect">
              <a:avLst>
                <a:gd fmla="val 16667" name="adj1"/>
                <a:gd fmla="val 0" name="adj2"/>
              </a:avLst>
            </a:prstGeom>
            <a:solidFill>
              <a:srgbClr val="F01716"/>
            </a:soli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MARVEL</a:t>
              </a:r>
              <a:endParaRPr sz="2700"/>
            </a:p>
          </p:txBody>
        </p:sp>
      </p:grpSp>
      <p:pic>
        <p:nvPicPr>
          <p:cNvPr id="625" name="Google Shape;625;g2299ef9d14f_1_1002"/>
          <p:cNvPicPr preferRelativeResize="0"/>
          <p:nvPr/>
        </p:nvPicPr>
        <p:blipFill>
          <a:blip r:embed="rId3">
            <a:alphaModFix/>
          </a:blip>
          <a:stretch>
            <a:fillRect/>
          </a:stretch>
        </p:blipFill>
        <p:spPr>
          <a:xfrm>
            <a:off x="5662767" y="3081467"/>
            <a:ext cx="1191999" cy="695067"/>
          </a:xfrm>
          <a:prstGeom prst="rect">
            <a:avLst/>
          </a:prstGeom>
          <a:noFill/>
          <a:ln cap="flat" cmpd="sng" w="19050">
            <a:solidFill>
              <a:schemeClr val="dk2"/>
            </a:solidFill>
            <a:prstDash val="solid"/>
            <a:round/>
            <a:headEnd len="sm" w="sm" type="none"/>
            <a:tailEnd len="sm" w="sm" type="none"/>
          </a:ln>
        </p:spPr>
      </p:pic>
      <p:grpSp>
        <p:nvGrpSpPr>
          <p:cNvPr id="626" name="Google Shape;626;g2299ef9d14f_1_1002"/>
          <p:cNvGrpSpPr/>
          <p:nvPr/>
        </p:nvGrpSpPr>
        <p:grpSpPr>
          <a:xfrm>
            <a:off x="8937435" y="1452793"/>
            <a:ext cx="3010695" cy="5193517"/>
            <a:chOff x="4664243" y="1300649"/>
            <a:chExt cx="1792507" cy="3124108"/>
          </a:xfrm>
        </p:grpSpPr>
        <p:sp>
          <p:nvSpPr>
            <p:cNvPr id="627" name="Google Shape;627;g2299ef9d14f_1_1002"/>
            <p:cNvSpPr/>
            <p:nvPr/>
          </p:nvSpPr>
          <p:spPr>
            <a:xfrm flipH="1" rot="10800000">
              <a:off x="4664243" y="2015458"/>
              <a:ext cx="1792500" cy="2409300"/>
            </a:xfrm>
            <a:prstGeom prst="round2SameRect">
              <a:avLst>
                <a:gd fmla="val 5396" name="adj1"/>
                <a:gd fmla="val 0" name="adj2"/>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8" name="Google Shape;628;g2299ef9d14f_1_1002"/>
            <p:cNvSpPr txBox="1"/>
            <p:nvPr/>
          </p:nvSpPr>
          <p:spPr>
            <a:xfrm>
              <a:off x="4744201" y="2837614"/>
              <a:ext cx="1632600" cy="150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434343"/>
                  </a:solidFill>
                  <a:latin typeface="Open Sans"/>
                  <a:ea typeface="Open Sans"/>
                  <a:cs typeface="Open Sans"/>
                  <a:sym typeface="Open Sans"/>
                </a:rPr>
                <a:t>By utilizing data visualization, this project presents factual insights on the Marvel universe, while also engaging the audience through a live survey to gather diverse perspectives on the characters, narratives, and expectations.</a:t>
              </a:r>
              <a:endParaRPr sz="13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sz="1600">
                <a:latin typeface="Roboto"/>
                <a:ea typeface="Roboto"/>
                <a:cs typeface="Roboto"/>
                <a:sym typeface="Roboto"/>
              </a:endParaRPr>
            </a:p>
          </p:txBody>
        </p:sp>
        <p:sp>
          <p:nvSpPr>
            <p:cNvPr id="629" name="Google Shape;629;g2299ef9d14f_1_1002"/>
            <p:cNvSpPr/>
            <p:nvPr/>
          </p:nvSpPr>
          <p:spPr>
            <a:xfrm>
              <a:off x="4664250" y="1300649"/>
              <a:ext cx="1792500" cy="585600"/>
            </a:xfrm>
            <a:prstGeom prst="round2SameRect">
              <a:avLst>
                <a:gd fmla="val 16667" name="adj1"/>
                <a:gd fmla="val 0" name="adj2"/>
              </a:avLst>
            </a:prstGeom>
            <a:gradFill>
              <a:gsLst>
                <a:gs pos="0">
                  <a:srgbClr val="DB0000"/>
                </a:gs>
                <a:gs pos="100000">
                  <a:srgbClr val="540303"/>
                </a:gs>
              </a:gsLst>
              <a:lin ang="5400012" scaled="0"/>
            </a:gradFill>
            <a:ln cap="flat"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sz="2700">
                  <a:solidFill>
                    <a:schemeClr val="lt1"/>
                  </a:solidFill>
                  <a:latin typeface="Fira Sans Extra Condensed Medium"/>
                  <a:ea typeface="Fira Sans Extra Condensed Medium"/>
                  <a:cs typeface="Fira Sans Extra Condensed Medium"/>
                  <a:sym typeface="Fira Sans Extra Condensed Medium"/>
                </a:rPr>
                <a:t>MARVEL-OUS INSIGHTS</a:t>
              </a:r>
              <a:endParaRPr sz="2700"/>
            </a:p>
          </p:txBody>
        </p:sp>
      </p:grpSp>
      <p:sp>
        <p:nvSpPr>
          <p:cNvPr id="630" name="Google Shape;630;g2299ef9d14f_1_1002"/>
          <p:cNvSpPr/>
          <p:nvPr/>
        </p:nvSpPr>
        <p:spPr>
          <a:xfrm>
            <a:off x="3767067" y="3776533"/>
            <a:ext cx="931200" cy="1116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 name="Google Shape;631;g2299ef9d14f_1_1002"/>
          <p:cNvSpPr/>
          <p:nvPr/>
        </p:nvSpPr>
        <p:spPr>
          <a:xfrm>
            <a:off x="-86352667" y="3040733"/>
            <a:ext cx="422189" cy="426389"/>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81B39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g2299ef9d14f_1_1002"/>
          <p:cNvSpPr/>
          <p:nvPr/>
        </p:nvSpPr>
        <p:spPr>
          <a:xfrm>
            <a:off x="10082659" y="3065300"/>
            <a:ext cx="720220" cy="727385"/>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33" name="Google Shape;633;g2299ef9d14f_1_1002"/>
          <p:cNvSpPr/>
          <p:nvPr/>
        </p:nvSpPr>
        <p:spPr>
          <a:xfrm>
            <a:off x="10276167" y="3236361"/>
            <a:ext cx="280533" cy="271503"/>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F0171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400"/>
                                        <p:tgtEl>
                                          <p:spTgt spid="614"/>
                                        </p:tgtEl>
                                        <p:attrNameLst>
                                          <p:attrName>ppt_w</p:attrName>
                                        </p:attrNameLst>
                                      </p:cBhvr>
                                      <p:tavLst>
                                        <p:tav fmla="" tm="0">
                                          <p:val>
                                            <p:strVal val="0"/>
                                          </p:val>
                                        </p:tav>
                                        <p:tav fmla="" tm="100000">
                                          <p:val>
                                            <p:strVal val="#ppt_w"/>
                                          </p:val>
                                        </p:tav>
                                      </p:tavLst>
                                    </p:anim>
                                    <p:anim calcmode="lin" valueType="num">
                                      <p:cBhvr additive="base">
                                        <p:cTn dur="400"/>
                                        <p:tgtEl>
                                          <p:spTgt spid="614"/>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400"/>
                                        <p:tgtEl>
                                          <p:spTgt spid="630"/>
                                        </p:tgtEl>
                                        <p:attrNameLst>
                                          <p:attrName>ppt_w</p:attrName>
                                        </p:attrNameLst>
                                      </p:cBhvr>
                                      <p:tavLst>
                                        <p:tav fmla="" tm="0">
                                          <p:val>
                                            <p:strVal val="0"/>
                                          </p:val>
                                        </p:tav>
                                        <p:tav fmla="" tm="100000">
                                          <p:val>
                                            <p:strVal val="#ppt_w"/>
                                          </p:val>
                                        </p:tav>
                                      </p:tavLst>
                                    </p:anim>
                                    <p:anim calcmode="lin" valueType="num">
                                      <p:cBhvr additive="base">
                                        <p:cTn dur="400"/>
                                        <p:tgtEl>
                                          <p:spTgt spid="6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400"/>
                                        <p:tgtEl>
                                          <p:spTgt spid="621"/>
                                        </p:tgtEl>
                                        <p:attrNameLst>
                                          <p:attrName>ppt_w</p:attrName>
                                        </p:attrNameLst>
                                      </p:cBhvr>
                                      <p:tavLst>
                                        <p:tav fmla="" tm="0">
                                          <p:val>
                                            <p:strVal val="0"/>
                                          </p:val>
                                        </p:tav>
                                        <p:tav fmla="" tm="100000">
                                          <p:val>
                                            <p:strVal val="#ppt_w"/>
                                          </p:val>
                                        </p:tav>
                                      </p:tavLst>
                                    </p:anim>
                                    <p:anim calcmode="lin" valueType="num">
                                      <p:cBhvr additive="base">
                                        <p:cTn dur="400"/>
                                        <p:tgtEl>
                                          <p:spTgt spid="6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400"/>
                                        <p:tgtEl>
                                          <p:spTgt spid="625"/>
                                        </p:tgtEl>
                                        <p:attrNameLst>
                                          <p:attrName>ppt_w</p:attrName>
                                        </p:attrNameLst>
                                      </p:cBhvr>
                                      <p:tavLst>
                                        <p:tav fmla="" tm="0">
                                          <p:val>
                                            <p:strVal val="0"/>
                                          </p:val>
                                        </p:tav>
                                        <p:tav fmla="" tm="100000">
                                          <p:val>
                                            <p:strVal val="#ppt_w"/>
                                          </p:val>
                                        </p:tav>
                                      </p:tavLst>
                                    </p:anim>
                                    <p:anim calcmode="lin" valueType="num">
                                      <p:cBhvr additive="base">
                                        <p:cTn dur="400"/>
                                        <p:tgtEl>
                                          <p:spTgt spid="6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400"/>
                                        <p:tgtEl>
                                          <p:spTgt spid="613"/>
                                        </p:tgtEl>
                                        <p:attrNameLst>
                                          <p:attrName>ppt_w</p:attrName>
                                        </p:attrNameLst>
                                      </p:cBhvr>
                                      <p:tavLst>
                                        <p:tav fmla="" tm="0">
                                          <p:val>
                                            <p:strVal val="0"/>
                                          </p:val>
                                        </p:tav>
                                        <p:tav fmla="" tm="100000">
                                          <p:val>
                                            <p:strVal val="#ppt_w"/>
                                          </p:val>
                                        </p:tav>
                                      </p:tavLst>
                                    </p:anim>
                                    <p:anim calcmode="lin" valueType="num">
                                      <p:cBhvr additive="base">
                                        <p:cTn dur="400"/>
                                        <p:tgtEl>
                                          <p:spTgt spid="6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ppt_w</p:attrName>
                                        </p:attrNameLst>
                                      </p:cBhvr>
                                      <p:tavLst>
                                        <p:tav fmla="" tm="0">
                                          <p:val>
                                            <p:strVal val="0"/>
                                          </p:val>
                                        </p:tav>
                                        <p:tav fmla="" tm="100000">
                                          <p:val>
                                            <p:strVal val="#ppt_w"/>
                                          </p:val>
                                        </p:tav>
                                      </p:tavLst>
                                    </p:anim>
                                    <p:anim calcmode="lin" valueType="num">
                                      <p:cBhvr additive="base">
                                        <p:cTn dur="500"/>
                                        <p:tgtEl>
                                          <p:spTgt spid="6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0"/>
                                        <p:tgtEl>
                                          <p:spTgt spid="632"/>
                                        </p:tgtEl>
                                        <p:attrNameLst>
                                          <p:attrName>ppt_w</p:attrName>
                                        </p:attrNameLst>
                                      </p:cBhvr>
                                      <p:tavLst>
                                        <p:tav fmla="" tm="0">
                                          <p:val>
                                            <p:strVal val="0"/>
                                          </p:val>
                                        </p:tav>
                                        <p:tav fmla="" tm="100000">
                                          <p:val>
                                            <p:strVal val="#ppt_w"/>
                                          </p:val>
                                        </p:tav>
                                      </p:tavLst>
                                    </p:anim>
                                    <p:anim calcmode="lin" valueType="num">
                                      <p:cBhvr additive="base">
                                        <p:cTn dur="1000"/>
                                        <p:tgtEl>
                                          <p:spTgt spid="6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ppt_w</p:attrName>
                                        </p:attrNameLst>
                                      </p:cBhvr>
                                      <p:tavLst>
                                        <p:tav fmla="" tm="0">
                                          <p:val>
                                            <p:strVal val="0"/>
                                          </p:val>
                                        </p:tav>
                                        <p:tav fmla="" tm="100000">
                                          <p:val>
                                            <p:strVal val="#ppt_w"/>
                                          </p:val>
                                        </p:tav>
                                      </p:tavLst>
                                    </p:anim>
                                    <p:anim calcmode="lin" valueType="num">
                                      <p:cBhvr additive="base">
                                        <p:cTn dur="500"/>
                                        <p:tgtEl>
                                          <p:spTgt spid="6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436bda7628_0_98"/>
          <p:cNvSpPr txBox="1"/>
          <p:nvPr>
            <p:ph type="title"/>
          </p:nvPr>
        </p:nvSpPr>
        <p:spPr>
          <a:xfrm>
            <a:off x="512225" y="351700"/>
            <a:ext cx="6699900" cy="69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C00000"/>
                </a:solidFill>
                <a:latin typeface="Comfortaa"/>
                <a:ea typeface="Comfortaa"/>
                <a:cs typeface="Comfortaa"/>
                <a:sym typeface="Comfortaa"/>
              </a:rPr>
              <a:t>Literature Survey</a:t>
            </a:r>
            <a:endParaRPr b="1">
              <a:solidFill>
                <a:srgbClr val="C00000"/>
              </a:solidFill>
              <a:latin typeface="Comfortaa"/>
              <a:ea typeface="Comfortaa"/>
              <a:cs typeface="Comfortaa"/>
              <a:sym typeface="Comfortaa"/>
            </a:endParaRPr>
          </a:p>
        </p:txBody>
      </p:sp>
      <p:graphicFrame>
        <p:nvGraphicFramePr>
          <p:cNvPr id="639" name="Google Shape;639;g2436bda7628_0_98"/>
          <p:cNvGraphicFramePr/>
          <p:nvPr/>
        </p:nvGraphicFramePr>
        <p:xfrm>
          <a:off x="512225" y="1244950"/>
          <a:ext cx="3000000" cy="3000000"/>
        </p:xfrm>
        <a:graphic>
          <a:graphicData uri="http://schemas.openxmlformats.org/drawingml/2006/table">
            <a:tbl>
              <a:tblPr>
                <a:noFill/>
                <a:tableStyleId>{2E647146-4FE1-4455-878E-A949EAE9F121}</a:tableStyleId>
              </a:tblPr>
              <a:tblGrid>
                <a:gridCol w="3822900"/>
                <a:gridCol w="3347925"/>
                <a:gridCol w="3753375"/>
              </a:tblGrid>
              <a:tr h="368950">
                <a:tc>
                  <a:txBody>
                    <a:bodyPr/>
                    <a:lstStyle/>
                    <a:p>
                      <a:pPr indent="0" lvl="0" marL="0" rtl="0" algn="l">
                        <a:spcBef>
                          <a:spcPts val="0"/>
                        </a:spcBef>
                        <a:spcAft>
                          <a:spcPts val="0"/>
                        </a:spcAft>
                        <a:buNone/>
                      </a:pPr>
                      <a:r>
                        <a:rPr b="1" lang="en-US"/>
                        <a:t>Name of the Article</a:t>
                      </a:r>
                      <a:endParaRPr b="1"/>
                    </a:p>
                  </a:txBody>
                  <a:tcPr marT="91425" marB="91425" marR="91425" marL="91425">
                    <a:solidFill>
                      <a:srgbClr val="F4CCCC"/>
                    </a:solidFill>
                  </a:tcPr>
                </a:tc>
                <a:tc>
                  <a:txBody>
                    <a:bodyPr/>
                    <a:lstStyle/>
                    <a:p>
                      <a:pPr indent="0" lvl="0" marL="0" rtl="0" algn="l">
                        <a:spcBef>
                          <a:spcPts val="0"/>
                        </a:spcBef>
                        <a:spcAft>
                          <a:spcPts val="0"/>
                        </a:spcAft>
                        <a:buNone/>
                      </a:pPr>
                      <a:r>
                        <a:rPr b="1" lang="en-US"/>
                        <a:t>About the Article</a:t>
                      </a:r>
                      <a:endParaRPr b="1"/>
                    </a:p>
                  </a:txBody>
                  <a:tcPr marT="91425" marB="91425" marR="91425" marL="91425">
                    <a:solidFill>
                      <a:srgbClr val="F4CCCC"/>
                    </a:solidFill>
                  </a:tcPr>
                </a:tc>
                <a:tc>
                  <a:txBody>
                    <a:bodyPr/>
                    <a:lstStyle/>
                    <a:p>
                      <a:pPr indent="0" lvl="0" marL="0" rtl="0" algn="l">
                        <a:spcBef>
                          <a:spcPts val="0"/>
                        </a:spcBef>
                        <a:spcAft>
                          <a:spcPts val="0"/>
                        </a:spcAft>
                        <a:buNone/>
                      </a:pPr>
                      <a:r>
                        <a:rPr b="1" lang="en-US"/>
                        <a:t>How was it helpful in our Marvel project?</a:t>
                      </a:r>
                      <a:endParaRPr b="1"/>
                    </a:p>
                  </a:txBody>
                  <a:tcPr marT="91425" marB="91425" marR="91425" marL="91425">
                    <a:solidFill>
                      <a:srgbClr val="F4CCCC"/>
                    </a:solidFill>
                  </a:tcPr>
                </a:tc>
              </a:tr>
              <a:tr h="96500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latin typeface="Open Sans"/>
                          <a:ea typeface="Open Sans"/>
                          <a:cs typeface="Open Sans"/>
                          <a:sym typeface="Open Sans"/>
                        </a:rPr>
                        <a:t>The paper by Inseok Ko, and Hyejung Chang, titled </a:t>
                      </a:r>
                      <a:r>
                        <a:rPr b="1" lang="en-US" sz="1000">
                          <a:solidFill>
                            <a:schemeClr val="dk1"/>
                          </a:solidFill>
                          <a:latin typeface="Open Sans"/>
                          <a:ea typeface="Open Sans"/>
                          <a:cs typeface="Open Sans"/>
                          <a:sym typeface="Open Sans"/>
                        </a:rPr>
                        <a:t>"Interactive Visualization and Analysis of Healthcare Data Using Tableau"</a:t>
                      </a:r>
                      <a:r>
                        <a:rPr lang="en-US" sz="1000">
                          <a:solidFill>
                            <a:schemeClr val="dk1"/>
                          </a:solidFill>
                          <a:latin typeface="Open Sans"/>
                          <a:ea typeface="Open Sans"/>
                          <a:cs typeface="Open Sans"/>
                          <a:sym typeface="Open Sans"/>
                        </a:rPr>
                        <a:t> </a:t>
                      </a:r>
                      <a:endParaRPr>
                        <a:latin typeface="Open Sans"/>
                        <a:ea typeface="Open Sans"/>
                        <a:cs typeface="Open Sans"/>
                        <a:sym typeface="Open San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highlights Tableau as software that facilitates the exploration and understanding of data through interactive visualizations.</a:t>
                      </a:r>
                      <a:endParaRPr/>
                    </a:p>
                  </a:txBody>
                  <a:tcPr marT="91425" marB="91425" marR="91425" marL="91425"/>
                </a:tc>
                <a:tc>
                  <a:txBody>
                    <a:bodyPr/>
                    <a:lstStyle/>
                    <a:p>
                      <a:pPr indent="0" lvl="0" marL="0" rtl="0" algn="l">
                        <a:lnSpc>
                          <a:spcPct val="115000"/>
                        </a:lnSpc>
                        <a:spcBef>
                          <a:spcPts val="0"/>
                        </a:spcBef>
                        <a:spcAft>
                          <a:spcPts val="0"/>
                        </a:spcAft>
                        <a:buNone/>
                      </a:pPr>
                      <a:r>
                        <a:rPr lang="en-US" sz="1000">
                          <a:solidFill>
                            <a:schemeClr val="dk1"/>
                          </a:solidFill>
                        </a:rPr>
                        <a:t>We have drawn inspiration from the concepts and techniques presented in the paper, such as interactive visualizations, customizations, and different chart types, and adapted them to suit the requirements of your Marvel dashboard.</a:t>
                      </a:r>
                      <a:endParaRPr/>
                    </a:p>
                  </a:txBody>
                  <a:tcPr marT="91425" marB="91425" marR="91425" marL="91425"/>
                </a:tc>
              </a:tr>
              <a:tr h="740075">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by María Teresa Rodríguez, Sérgio Nunes, and Tiago Devezas titled </a:t>
                      </a:r>
                      <a:r>
                        <a:rPr b="1" lang="en-US" sz="1000">
                          <a:solidFill>
                            <a:schemeClr val="dk1"/>
                          </a:solidFill>
                        </a:rPr>
                        <a:t>“Telling Stories with Data Visualization”</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aims to inspire further research and emphasizes the value of incorporating storytelling with data in creating engaging and informative experiences.</a:t>
                      </a:r>
                      <a:endParaRPr/>
                    </a:p>
                  </a:txBody>
                  <a:tcPr marT="91425" marB="91425" marR="91425" marL="91425"/>
                </a:tc>
                <a:tc>
                  <a:txBody>
                    <a:bodyPr/>
                    <a:lstStyle/>
                    <a:p>
                      <a:pPr indent="0" lvl="0" marL="0" rtl="0" algn="l">
                        <a:lnSpc>
                          <a:spcPct val="115000"/>
                        </a:lnSpc>
                        <a:spcBef>
                          <a:spcPts val="0"/>
                        </a:spcBef>
                        <a:spcAft>
                          <a:spcPts val="0"/>
                        </a:spcAft>
                        <a:buNone/>
                      </a:pPr>
                      <a:r>
                        <a:rPr lang="en-US" sz="1000">
                          <a:solidFill>
                            <a:schemeClr val="dk1"/>
                          </a:solidFill>
                        </a:rPr>
                        <a:t>It can guide the design of effective visualizations for the Marvel project, inspire the incorporation of narrative elements.</a:t>
                      </a:r>
                      <a:endParaRPr/>
                    </a:p>
                  </a:txBody>
                  <a:tcPr marT="91425" marB="91425" marR="91425" marL="91425"/>
                </a:tc>
              </a:tr>
              <a:tr h="1021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review paper by Jonas Van Der Donckt, Jeroen Van der Donckt, Emiel Deprost, Sofie Van Hoecke titled ” </a:t>
                      </a:r>
                      <a:r>
                        <a:rPr b="1" lang="en-US" sz="1000">
                          <a:solidFill>
                            <a:schemeClr val="dk1"/>
                          </a:solidFill>
                        </a:rPr>
                        <a:t>An overview and comparison of free Python libraries for data mining and big data analysis”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recommend: pandas for data preparation; Matplotlib, seaborn or Plotly for data visualization.</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offers valuable insights for our Marvel data visualization project by comparing data visualization libraries in Python, and providing recommended libraries for tasks like data preparation and analysis</a:t>
                      </a:r>
                      <a:endParaRPr sz="1000">
                        <a:solidFill>
                          <a:schemeClr val="dk1"/>
                        </a:solidFill>
                      </a:endParaRPr>
                    </a:p>
                    <a:p>
                      <a:pPr indent="0" lvl="0" marL="0" rtl="0" algn="l">
                        <a:spcBef>
                          <a:spcPts val="0"/>
                        </a:spcBef>
                        <a:spcAft>
                          <a:spcPts val="0"/>
                        </a:spcAft>
                        <a:buNone/>
                      </a:pPr>
                      <a:r>
                        <a:t/>
                      </a:r>
                      <a:endParaRPr/>
                    </a:p>
                  </a:txBody>
                  <a:tcPr marT="91425" marB="91425" marR="91425" marL="91425"/>
                </a:tc>
              </a:tr>
              <a:tr h="1021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paper by Jaehoon Lee, Giseop Noh, Chong Kwon Kim titled </a:t>
                      </a:r>
                      <a:r>
                        <a:rPr b="1" lang="en-US" sz="1000">
                          <a:solidFill>
                            <a:schemeClr val="dk1"/>
                          </a:solidFill>
                        </a:rPr>
                        <a:t>“Analysis &amp; Visualization on movie’s popularity and reviews”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focuses on visualization tools that utilize normalized graphs to uncover the underlying moods of movies and illustrate their intricate relationships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This paper on movie analysis and visualization can be useful for your Marvel project by providing insights into the relationship between audience reviews and popularity through visualizations and uncovering the impact.</a:t>
                      </a:r>
                      <a:endParaRPr sz="1000">
                        <a:solidFill>
                          <a:schemeClr val="dk1"/>
                        </a:solidFill>
                      </a:endParaRPr>
                    </a:p>
                    <a:p>
                      <a:pPr indent="0" lvl="0" marL="0" rtl="0" algn="l">
                        <a:spcBef>
                          <a:spcPts val="0"/>
                        </a:spcBef>
                        <a:spcAft>
                          <a:spcPts val="0"/>
                        </a:spcAft>
                        <a:buNone/>
                      </a:pPr>
                      <a:r>
                        <a:t/>
                      </a:r>
                      <a:endParaRPr/>
                    </a:p>
                  </a:txBody>
                  <a:tcPr marT="91425" marB="91425" marR="91425" marL="91425"/>
                </a:tc>
              </a:tr>
              <a:tr h="8227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article by Louis T. Becker and Elyssa M. Gould titled “</a:t>
                      </a:r>
                      <a:r>
                        <a:rPr b="1" lang="en-US" sz="1000">
                          <a:solidFill>
                            <a:schemeClr val="dk1"/>
                          </a:solidFill>
                        </a:rPr>
                        <a:t>Microsoft Power BI: Extending Excel to Manipulate, Analyze, and Visualize Diverse Data”</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US" sz="1000">
                          <a:solidFill>
                            <a:schemeClr val="dk1"/>
                          </a:solidFill>
                        </a:rPr>
                        <a:t> I</a:t>
                      </a:r>
                      <a:r>
                        <a:rPr lang="en-US" sz="1000">
                          <a:solidFill>
                            <a:schemeClr val="dk1"/>
                          </a:solidFill>
                        </a:rPr>
                        <a:t>ntroduces Microsoft's Power BI software and its integration with newer versions of Excel, highlighting its potential benefits for librarians in analyzing and visualizing data from diverse sources encountered in library operations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Analyzing and visualizing data related to writer and production survey aspects of the Marvel universe.</a:t>
                      </a:r>
                      <a:endParaRPr sz="1000">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p6"/>
          <p:cNvSpPr txBox="1"/>
          <p:nvPr>
            <p:ph idx="4294967295" type="title"/>
          </p:nvPr>
        </p:nvSpPr>
        <p:spPr>
          <a:xfrm>
            <a:off x="344900" y="338450"/>
            <a:ext cx="10667700" cy="835800"/>
          </a:xfrm>
          <a:prstGeom prst="rect">
            <a:avLst/>
          </a:prstGeom>
          <a:noFill/>
          <a:ln>
            <a:noFill/>
          </a:ln>
        </p:spPr>
        <p:txBody>
          <a:bodyPr anchorCtr="0" anchor="b" bIns="0" lIns="228600" spcFirstLastPara="1" rIns="228600" wrap="square" tIns="228600">
            <a:normAutofit/>
          </a:bodyPr>
          <a:lstStyle/>
          <a:p>
            <a:pPr indent="0" lvl="0" marL="0" rtl="0" algn="l">
              <a:lnSpc>
                <a:spcPct val="80000"/>
              </a:lnSpc>
              <a:spcBef>
                <a:spcPts val="0"/>
              </a:spcBef>
              <a:spcAft>
                <a:spcPts val="0"/>
              </a:spcAft>
              <a:buClr>
                <a:schemeClr val="accent1"/>
              </a:buClr>
              <a:buSzPts val="5400"/>
              <a:buFont typeface="Calibri"/>
              <a:buNone/>
            </a:pPr>
            <a:r>
              <a:rPr b="1" lang="en-US" sz="4200">
                <a:solidFill>
                  <a:srgbClr val="C00000"/>
                </a:solidFill>
                <a:latin typeface="Comfortaa"/>
                <a:ea typeface="Comfortaa"/>
                <a:cs typeface="Comfortaa"/>
                <a:sym typeface="Comfortaa"/>
              </a:rPr>
              <a:t>Crisp DM Methodology</a:t>
            </a:r>
            <a:endParaRPr b="1" sz="4200">
              <a:solidFill>
                <a:srgbClr val="C00000"/>
              </a:solidFill>
              <a:latin typeface="Comfortaa"/>
              <a:ea typeface="Comfortaa"/>
              <a:cs typeface="Comfortaa"/>
              <a:sym typeface="Comfortaa"/>
            </a:endParaRPr>
          </a:p>
        </p:txBody>
      </p:sp>
      <p:pic>
        <p:nvPicPr>
          <p:cNvPr id="645" name="Google Shape;645;p6"/>
          <p:cNvPicPr preferRelativeResize="0"/>
          <p:nvPr/>
        </p:nvPicPr>
        <p:blipFill>
          <a:blip r:embed="rId3">
            <a:alphaModFix/>
          </a:blip>
          <a:stretch>
            <a:fillRect/>
          </a:stretch>
        </p:blipFill>
        <p:spPr>
          <a:xfrm>
            <a:off x="601400" y="1365100"/>
            <a:ext cx="5474650" cy="4992975"/>
          </a:xfrm>
          <a:prstGeom prst="rect">
            <a:avLst/>
          </a:prstGeom>
          <a:noFill/>
          <a:ln>
            <a:noFill/>
          </a:ln>
        </p:spPr>
      </p:pic>
      <p:sp>
        <p:nvSpPr>
          <p:cNvPr id="646" name="Google Shape;646;p6"/>
          <p:cNvSpPr txBox="1"/>
          <p:nvPr/>
        </p:nvSpPr>
        <p:spPr>
          <a:xfrm>
            <a:off x="6631350" y="1683725"/>
            <a:ext cx="4954200" cy="380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800">
                <a:solidFill>
                  <a:schemeClr val="dk1"/>
                </a:solidFill>
                <a:latin typeface="Open Sans Medium"/>
                <a:ea typeface="Open Sans Medium"/>
                <a:cs typeface="Open Sans Medium"/>
                <a:sym typeface="Open Sans Medium"/>
              </a:rPr>
              <a:t>We are using crisp DM (</a:t>
            </a:r>
            <a:r>
              <a:rPr lang="en-US" sz="1800">
                <a:solidFill>
                  <a:srgbClr val="1F1F1F"/>
                </a:solidFill>
                <a:highlight>
                  <a:srgbClr val="FFFFFF"/>
                </a:highlight>
                <a:latin typeface="Open Sans Medium"/>
                <a:ea typeface="Open Sans Medium"/>
                <a:cs typeface="Open Sans Medium"/>
                <a:sym typeface="Open Sans Medium"/>
              </a:rPr>
              <a:t>Cross Industry Standard Process for Data Mining)</a:t>
            </a:r>
            <a:r>
              <a:rPr lang="en-US" sz="1800">
                <a:solidFill>
                  <a:schemeClr val="dk1"/>
                </a:solidFill>
                <a:latin typeface="Open Sans Medium"/>
                <a:ea typeface="Open Sans Medium"/>
                <a:cs typeface="Open Sans Medium"/>
                <a:sym typeface="Open Sans Medium"/>
              </a:rPr>
              <a:t> for our project solution. </a:t>
            </a:r>
            <a:r>
              <a:rPr lang="en-US" sz="1800">
                <a:solidFill>
                  <a:srgbClr val="1F1F1F"/>
                </a:solidFill>
                <a:highlight>
                  <a:srgbClr val="FFFFFF"/>
                </a:highlight>
                <a:latin typeface="Open Sans Medium"/>
                <a:ea typeface="Open Sans Medium"/>
                <a:cs typeface="Open Sans Medium"/>
                <a:sym typeface="Open Sans Medium"/>
              </a:rPr>
              <a:t>It uses structured approach to planning a project.</a:t>
            </a:r>
            <a:r>
              <a:rPr lang="en-US" sz="1800">
                <a:solidFill>
                  <a:schemeClr val="dk1"/>
                </a:solidFill>
                <a:latin typeface="Open Sans Medium"/>
                <a:ea typeface="Open Sans Medium"/>
                <a:cs typeface="Open Sans Medium"/>
                <a:sym typeface="Open Sans Medium"/>
              </a:rPr>
              <a:t> It consists of six stages:</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120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Business Understanding</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Data Understanding</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Data preparation</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Data modelling</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Data Evaluation</a:t>
            </a:r>
            <a:endParaRPr sz="1800">
              <a:solidFill>
                <a:schemeClr val="dk1"/>
              </a:solidFill>
              <a:latin typeface="Open Sans Medium"/>
              <a:ea typeface="Open Sans Medium"/>
              <a:cs typeface="Open Sans Medium"/>
              <a:sym typeface="Open Sans Medium"/>
            </a:endParaRPr>
          </a:p>
          <a:p>
            <a:pPr indent="-342900" lvl="0" marL="457200" rtl="0" algn="just">
              <a:lnSpc>
                <a:spcPct val="115000"/>
              </a:lnSpc>
              <a:spcBef>
                <a:spcPts val="0"/>
              </a:spcBef>
              <a:spcAft>
                <a:spcPts val="0"/>
              </a:spcAft>
              <a:buClr>
                <a:schemeClr val="dk1"/>
              </a:buClr>
              <a:buSzPts val="1800"/>
              <a:buFont typeface="Open Sans Medium"/>
              <a:buAutoNum type="arabicParenR"/>
            </a:pPr>
            <a:r>
              <a:rPr lang="en-US" sz="1800">
                <a:solidFill>
                  <a:schemeClr val="dk1"/>
                </a:solidFill>
                <a:latin typeface="Open Sans Medium"/>
                <a:ea typeface="Open Sans Medium"/>
                <a:cs typeface="Open Sans Medium"/>
                <a:sym typeface="Open Sans Medium"/>
              </a:rPr>
              <a:t>Data deployment</a:t>
            </a:r>
            <a:endParaRPr sz="1800">
              <a:solidFill>
                <a:schemeClr val="dk1"/>
              </a:solidFill>
              <a:latin typeface="Open Sans Medium"/>
              <a:ea typeface="Open Sans Medium"/>
              <a:cs typeface="Open Sans Medium"/>
              <a:sym typeface="Open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sp>
        <p:nvSpPr>
          <p:cNvPr id="651" name="Google Shape;651;g2299ef9d14f_7_1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652" name="Google Shape;652;g2299ef9d14f_7_126"/>
          <p:cNvGrpSpPr/>
          <p:nvPr/>
        </p:nvGrpSpPr>
        <p:grpSpPr>
          <a:xfrm>
            <a:off x="15075" y="2375"/>
            <a:ext cx="12161838" cy="6853238"/>
            <a:chOff x="4763" y="0"/>
            <a:chExt cx="12161838" cy="6853238"/>
          </a:xfrm>
        </p:grpSpPr>
        <p:sp>
          <p:nvSpPr>
            <p:cNvPr id="653" name="Google Shape;653;g2299ef9d14f_7_126"/>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654" name="Google Shape;654;g2299ef9d14f_7_1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2299ef9d14f_7_1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299ef9d14f_7_126"/>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299ef9d14f_7_1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2299ef9d14f_7_1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2299ef9d14f_7_126"/>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299ef9d14f_7_1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299ef9d14f_7_1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299ef9d14f_7_126"/>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299ef9d14f_7_1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299ef9d14f_7_126"/>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299ef9d14f_7_1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2299ef9d14f_7_126"/>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2299ef9d14f_7_1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2299ef9d14f_7_126"/>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12700">
              <a:solidFill>
                <a:schemeClr val="accent1">
                  <a:alpha val="1176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2299ef9d14f_7_126"/>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9525">
              <a:solidFill>
                <a:schemeClr val="accent1">
                  <a:alpha val="1176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299ef9d14f_7_1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299ef9d14f_7_1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299ef9d14f_7_1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g2299ef9d14f_7_126"/>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Data Process Diagram</a:t>
            </a:r>
            <a:endParaRPr b="1" sz="3500">
              <a:solidFill>
                <a:srgbClr val="C00000"/>
              </a:solidFill>
              <a:latin typeface="Comfortaa"/>
              <a:ea typeface="Comfortaa"/>
              <a:cs typeface="Comfortaa"/>
              <a:sym typeface="Comfortaa"/>
            </a:endParaRPr>
          </a:p>
        </p:txBody>
      </p:sp>
      <p:pic>
        <p:nvPicPr>
          <p:cNvPr id="674" name="Google Shape;674;g2299ef9d14f_7_126"/>
          <p:cNvPicPr preferRelativeResize="0"/>
          <p:nvPr/>
        </p:nvPicPr>
        <p:blipFill>
          <a:blip r:embed="rId3">
            <a:alphaModFix/>
          </a:blip>
          <a:stretch>
            <a:fillRect/>
          </a:stretch>
        </p:blipFill>
        <p:spPr>
          <a:xfrm>
            <a:off x="0" y="1427018"/>
            <a:ext cx="12192001" cy="5428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grpSp>
        <p:nvGrpSpPr>
          <p:cNvPr id="679" name="Google Shape;679;g2299ef9d14f_1_470"/>
          <p:cNvGrpSpPr/>
          <p:nvPr/>
        </p:nvGrpSpPr>
        <p:grpSpPr>
          <a:xfrm>
            <a:off x="-329674" y="-59376"/>
            <a:ext cx="12515851" cy="6923799"/>
            <a:chOff x="-329674" y="-51881"/>
            <a:chExt cx="12515851" cy="6923799"/>
          </a:xfrm>
        </p:grpSpPr>
        <p:sp>
          <p:nvSpPr>
            <p:cNvPr id="680" name="Google Shape;680;g2299ef9d14f_1_470"/>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299ef9d14f_1_470"/>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2299ef9d14f_1_470"/>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2299ef9d14f_1_470"/>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299ef9d14f_1_47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299ef9d14f_1_470"/>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299ef9d14f_1_470"/>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2299ef9d14f_1_47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299ef9d14f_1_470"/>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299ef9d14f_1_47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299ef9d14f_1_470"/>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299ef9d14f_1_47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299ef9d14f_1_470"/>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299ef9d14f_1_470"/>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299ef9d14f_1_470"/>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299ef9d14f_1_47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299ef9d14f_1_47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2299ef9d14f_1_47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2299ef9d14f_1_47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g2299ef9d14f_1_470"/>
          <p:cNvGrpSpPr/>
          <p:nvPr/>
        </p:nvGrpSpPr>
        <p:grpSpPr>
          <a:xfrm>
            <a:off x="1669293" y="1186483"/>
            <a:ext cx="8848449" cy="4477933"/>
            <a:chOff x="1669293" y="1186483"/>
            <a:chExt cx="8848449" cy="4477933"/>
          </a:xfrm>
        </p:grpSpPr>
        <p:sp>
          <p:nvSpPr>
            <p:cNvPr id="700" name="Google Shape;700;g2299ef9d14f_1_470"/>
            <p:cNvSpPr/>
            <p:nvPr/>
          </p:nvSpPr>
          <p:spPr>
            <a:xfrm>
              <a:off x="1674042" y="1186483"/>
              <a:ext cx="8843700" cy="71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299ef9d14f_1_470"/>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2299ef9d14f_1_470"/>
            <p:cNvSpPr/>
            <p:nvPr/>
          </p:nvSpPr>
          <p:spPr>
            <a:xfrm>
              <a:off x="1669293" y="1991156"/>
              <a:ext cx="8845800" cy="332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g2299ef9d14f_1_470"/>
          <p:cNvSpPr/>
          <p:nvPr/>
        </p:nvSpPr>
        <p:spPr>
          <a:xfrm>
            <a:off x="0" y="0"/>
            <a:ext cx="11592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704" name="Google Shape;704;g2299ef9d14f_1_470"/>
          <p:cNvGrpSpPr/>
          <p:nvPr/>
        </p:nvGrpSpPr>
        <p:grpSpPr>
          <a:xfrm>
            <a:off x="-329674" y="-59376"/>
            <a:ext cx="12515851" cy="6923799"/>
            <a:chOff x="-329674" y="-51881"/>
            <a:chExt cx="12515851" cy="6923799"/>
          </a:xfrm>
        </p:grpSpPr>
        <p:sp>
          <p:nvSpPr>
            <p:cNvPr id="705" name="Google Shape;705;g2299ef9d14f_1_470"/>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2299ef9d14f_1_470"/>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accent1">
                  <a:alpha val="1765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707" name="Google Shape;707;g2299ef9d14f_1_470"/>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accen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2299ef9d14f_1_470"/>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accent1">
                  <a:alpha val="1098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299ef9d14f_1_47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2299ef9d14f_1_470"/>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2299ef9d14f_1_470"/>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accent1">
                  <a:alpha val="6669"/>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299ef9d14f_1_47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299ef9d14f_1_470"/>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2299ef9d14f_1_47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accent1">
                  <a:alpha val="588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299ef9d14f_1_470"/>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2299ef9d14f_1_47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accent1">
                  <a:alpha val="471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299ef9d14f_1_470"/>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2299ef9d14f_1_470"/>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2299ef9d14f_1_470"/>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accent1">
                  <a:alpha val="471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299ef9d14f_1_47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2299ef9d14f_1_47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accent1">
                  <a:alpha val="392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299ef9d14f_1_47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accent1">
                  <a:alpha val="392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299ef9d14f_1_47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accent1">
                  <a:alpha val="275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g2299ef9d14f_1_470"/>
          <p:cNvSpPr txBox="1"/>
          <p:nvPr>
            <p:ph type="title"/>
          </p:nvPr>
        </p:nvSpPr>
        <p:spPr>
          <a:xfrm>
            <a:off x="271000" y="123751"/>
            <a:ext cx="10702200" cy="923400"/>
          </a:xfrm>
          <a:prstGeom prst="rect">
            <a:avLst/>
          </a:prstGeom>
          <a:noFill/>
          <a:ln>
            <a:noFill/>
          </a:ln>
        </p:spPr>
        <p:txBody>
          <a:bodyPr anchorCtr="0" anchor="b" bIns="0" lIns="228600" spcFirstLastPara="1" rIns="228600" wrap="square" tIns="228600">
            <a:noAutofit/>
          </a:bodyPr>
          <a:lstStyle/>
          <a:p>
            <a:pPr indent="0" lvl="0" marL="0" rtl="0" algn="l">
              <a:lnSpc>
                <a:spcPct val="80000"/>
              </a:lnSpc>
              <a:spcBef>
                <a:spcPts val="0"/>
              </a:spcBef>
              <a:spcAft>
                <a:spcPts val="0"/>
              </a:spcAft>
              <a:buClr>
                <a:schemeClr val="accent1"/>
              </a:buClr>
              <a:buSzPts val="4000"/>
              <a:buFont typeface="Calibri"/>
              <a:buNone/>
            </a:pPr>
            <a:r>
              <a:rPr b="1" lang="en-US" sz="3600">
                <a:solidFill>
                  <a:srgbClr val="C00000"/>
                </a:solidFill>
                <a:latin typeface="Comfortaa"/>
                <a:ea typeface="Comfortaa"/>
                <a:cs typeface="Comfortaa"/>
                <a:sym typeface="Comfortaa"/>
              </a:rPr>
              <a:t>Dataset Description &amp; Collection Methods</a:t>
            </a:r>
            <a:endParaRPr b="1" sz="3600">
              <a:solidFill>
                <a:srgbClr val="C00000"/>
              </a:solidFill>
              <a:latin typeface="Comfortaa"/>
              <a:ea typeface="Comfortaa"/>
              <a:cs typeface="Comfortaa"/>
              <a:sym typeface="Comfortaa"/>
            </a:endParaRPr>
          </a:p>
        </p:txBody>
      </p:sp>
      <p:sp>
        <p:nvSpPr>
          <p:cNvPr id="725" name="Google Shape;725;g2299ef9d14f_1_470"/>
          <p:cNvSpPr/>
          <p:nvPr/>
        </p:nvSpPr>
        <p:spPr>
          <a:xfrm>
            <a:off x="489650" y="1974378"/>
            <a:ext cx="3024900" cy="842700"/>
          </a:xfrm>
          <a:prstGeom prst="rect">
            <a:avLst/>
          </a:prstGeom>
          <a:solidFill>
            <a:srgbClr val="CFE2F3"/>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200">
                <a:solidFill>
                  <a:schemeClr val="dk1"/>
                </a:solidFill>
                <a:latin typeface="Rockwell"/>
                <a:ea typeface="Rockwell"/>
                <a:cs typeface="Rockwell"/>
                <a:sym typeface="Rockwell"/>
              </a:rPr>
              <a:t>Marvel Character Dataset</a:t>
            </a:r>
            <a:endParaRPr b="1" sz="1200">
              <a:solidFill>
                <a:schemeClr val="dk1"/>
              </a:solidFill>
              <a:latin typeface="Rockwell"/>
              <a:ea typeface="Rockwell"/>
              <a:cs typeface="Rockwell"/>
              <a:sym typeface="Rockwell"/>
            </a:endParaRPr>
          </a:p>
          <a:p>
            <a:pPr indent="0" lvl="0" marL="0" rtl="0" algn="ctr">
              <a:spcBef>
                <a:spcPts val="0"/>
              </a:spcBef>
              <a:spcAft>
                <a:spcPts val="0"/>
              </a:spcAft>
              <a:buNone/>
            </a:pPr>
            <a:r>
              <a:t/>
            </a:r>
            <a:endParaRPr sz="1200">
              <a:solidFill>
                <a:schemeClr val="dk1"/>
              </a:solidFill>
              <a:latin typeface="Open Sans SemiBold"/>
              <a:ea typeface="Open Sans SemiBold"/>
              <a:cs typeface="Open Sans SemiBold"/>
              <a:sym typeface="Open Sans SemiBold"/>
            </a:endParaRPr>
          </a:p>
        </p:txBody>
      </p:sp>
      <p:sp>
        <p:nvSpPr>
          <p:cNvPr id="726" name="Google Shape;726;g2299ef9d14f_1_470"/>
          <p:cNvSpPr/>
          <p:nvPr/>
        </p:nvSpPr>
        <p:spPr>
          <a:xfrm>
            <a:off x="489650" y="3004575"/>
            <a:ext cx="30249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200">
                <a:solidFill>
                  <a:schemeClr val="dk1"/>
                </a:solidFill>
                <a:latin typeface="Rockwell"/>
                <a:ea typeface="Rockwell"/>
                <a:cs typeface="Rockwell"/>
                <a:sym typeface="Rockwell"/>
              </a:rPr>
              <a:t>Marvel Box Office Revenue Dataset</a:t>
            </a:r>
            <a:endParaRPr b="1" sz="1200">
              <a:solidFill>
                <a:schemeClr val="dk1"/>
              </a:solidFill>
              <a:latin typeface="Rockwell"/>
              <a:ea typeface="Rockwell"/>
              <a:cs typeface="Rockwell"/>
              <a:sym typeface="Rockwell"/>
            </a:endParaRPr>
          </a:p>
          <a:p>
            <a:pPr indent="0" lvl="0" marL="0" rtl="0" algn="just">
              <a:spcBef>
                <a:spcPts val="0"/>
              </a:spcBef>
              <a:spcAft>
                <a:spcPts val="0"/>
              </a:spcAft>
              <a:buClr>
                <a:schemeClr val="dk1"/>
              </a:buClr>
              <a:buSzPts val="1100"/>
              <a:buFont typeface="Arial"/>
              <a:buNone/>
            </a:pPr>
            <a:r>
              <a:rPr b="1" lang="en-US" sz="1200">
                <a:solidFill>
                  <a:schemeClr val="dk1"/>
                </a:solidFill>
                <a:latin typeface="Rockwell"/>
                <a:ea typeface="Rockwell"/>
                <a:cs typeface="Rockwell"/>
                <a:sym typeface="Rockwell"/>
              </a:rPr>
              <a:t>Marvel Movie Rating Dataset</a:t>
            </a:r>
            <a:endParaRPr b="1" sz="1200">
              <a:solidFill>
                <a:schemeClr val="dk1"/>
              </a:solidFill>
              <a:latin typeface="Rockwell"/>
              <a:ea typeface="Rockwell"/>
              <a:cs typeface="Rockwell"/>
              <a:sym typeface="Rockwell"/>
            </a:endParaRPr>
          </a:p>
        </p:txBody>
      </p:sp>
      <p:sp>
        <p:nvSpPr>
          <p:cNvPr id="727" name="Google Shape;727;g2299ef9d14f_1_470"/>
          <p:cNvSpPr/>
          <p:nvPr/>
        </p:nvSpPr>
        <p:spPr>
          <a:xfrm>
            <a:off x="489575" y="4038575"/>
            <a:ext cx="30249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Marvel Comic Sales Data</a:t>
            </a:r>
            <a:endParaRPr b="1" sz="1200">
              <a:solidFill>
                <a:schemeClr val="dk1"/>
              </a:solidFill>
              <a:latin typeface="Rockwell"/>
              <a:ea typeface="Rockwell"/>
              <a:cs typeface="Rockwell"/>
              <a:sym typeface="Rockwell"/>
            </a:endParaRPr>
          </a:p>
        </p:txBody>
      </p:sp>
      <p:sp>
        <p:nvSpPr>
          <p:cNvPr id="728" name="Google Shape;728;g2299ef9d14f_1_470"/>
          <p:cNvSpPr/>
          <p:nvPr/>
        </p:nvSpPr>
        <p:spPr>
          <a:xfrm>
            <a:off x="489650" y="5072575"/>
            <a:ext cx="3024900" cy="842700"/>
          </a:xfrm>
          <a:prstGeom prst="rect">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General Audience Survey</a:t>
            </a:r>
            <a:endParaRPr b="1" sz="1200">
              <a:solidFill>
                <a:schemeClr val="dk1"/>
              </a:solidFill>
              <a:latin typeface="Rockwell"/>
              <a:ea typeface="Rockwell"/>
              <a:cs typeface="Rockwell"/>
              <a:sym typeface="Rockwell"/>
            </a:endParaRPr>
          </a:p>
        </p:txBody>
      </p:sp>
      <p:sp>
        <p:nvSpPr>
          <p:cNvPr id="729" name="Google Shape;729;g2299ef9d14f_1_470"/>
          <p:cNvSpPr/>
          <p:nvPr/>
        </p:nvSpPr>
        <p:spPr>
          <a:xfrm>
            <a:off x="7358425" y="5072575"/>
            <a:ext cx="4147200" cy="8427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a:t>
            </a:r>
            <a:r>
              <a:rPr b="1" lang="en-US" sz="1200">
                <a:solidFill>
                  <a:schemeClr val="dk1"/>
                </a:solidFill>
                <a:latin typeface="Rockwell"/>
                <a:ea typeface="Rockwell"/>
                <a:cs typeface="Rockwell"/>
                <a:sym typeface="Rockwell"/>
              </a:rPr>
              <a:t>  </a:t>
            </a:r>
            <a:r>
              <a:rPr b="1" lang="en-US" sz="1200">
                <a:solidFill>
                  <a:schemeClr val="dk1"/>
                </a:solidFill>
                <a:latin typeface="Rockwell"/>
                <a:ea typeface="Rockwell"/>
                <a:cs typeface="Rockwell"/>
                <a:sym typeface="Rockwell"/>
              </a:rPr>
              <a:t>distributed  Marvel survey </a:t>
            </a:r>
            <a:r>
              <a:rPr b="1" lang="en-US" sz="1200">
                <a:solidFill>
                  <a:schemeClr val="dk1"/>
                </a:solidFill>
                <a:latin typeface="Rockwell"/>
                <a:ea typeface="Rockwell"/>
                <a:cs typeface="Rockwell"/>
                <a:sym typeface="Rockwell"/>
              </a:rPr>
              <a:t>to </a:t>
            </a:r>
            <a:r>
              <a:rPr b="1" lang="en-US" sz="1200">
                <a:solidFill>
                  <a:schemeClr val="dk1"/>
                </a:solidFill>
                <a:latin typeface="Rockwell"/>
                <a:ea typeface="Rockwell"/>
                <a:cs typeface="Rockwell"/>
                <a:sym typeface="Rockwell"/>
              </a:rPr>
              <a:t>personal networks and SJSU Sammy App to collect data that helps the Marvel writers and production team.</a:t>
            </a:r>
            <a:endParaRPr b="1" sz="1200">
              <a:solidFill>
                <a:schemeClr val="dk1"/>
              </a:solidFill>
              <a:latin typeface="Rockwell"/>
              <a:ea typeface="Rockwell"/>
              <a:cs typeface="Rockwell"/>
              <a:sym typeface="Rockwell"/>
            </a:endParaRPr>
          </a:p>
        </p:txBody>
      </p:sp>
      <p:sp>
        <p:nvSpPr>
          <p:cNvPr id="730" name="Google Shape;730;g2299ef9d14f_1_470"/>
          <p:cNvSpPr/>
          <p:nvPr/>
        </p:nvSpPr>
        <p:spPr>
          <a:xfrm>
            <a:off x="7358425" y="4038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scraped data from various websites that track comic book sales from Kaggle and other online resources.</a:t>
            </a:r>
            <a:endParaRPr b="1" sz="1200">
              <a:solidFill>
                <a:schemeClr val="dk1"/>
              </a:solidFill>
              <a:latin typeface="Rockwell"/>
              <a:ea typeface="Rockwell"/>
              <a:cs typeface="Rockwell"/>
              <a:sym typeface="Rockwell"/>
            </a:endParaRPr>
          </a:p>
        </p:txBody>
      </p:sp>
      <p:sp>
        <p:nvSpPr>
          <p:cNvPr id="731" name="Google Shape;731;g2299ef9d14f_1_470"/>
          <p:cNvSpPr/>
          <p:nvPr/>
        </p:nvSpPr>
        <p:spPr>
          <a:xfrm>
            <a:off x="7356325" y="3004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used Marvel movies revenue and ratings dataset  </a:t>
            </a:r>
            <a:r>
              <a:rPr b="1" lang="en-US" sz="1200">
                <a:solidFill>
                  <a:schemeClr val="dk1"/>
                </a:solidFill>
                <a:latin typeface="Rockwell"/>
                <a:ea typeface="Rockwell"/>
                <a:cs typeface="Rockwell"/>
                <a:sym typeface="Rockwell"/>
              </a:rPr>
              <a:t>available</a:t>
            </a:r>
            <a:r>
              <a:rPr b="1" lang="en-US" sz="1200">
                <a:solidFill>
                  <a:schemeClr val="dk1"/>
                </a:solidFill>
                <a:latin typeface="Rockwell"/>
                <a:ea typeface="Rockwell"/>
                <a:cs typeface="Rockwell"/>
                <a:sym typeface="Rockwell"/>
              </a:rPr>
              <a:t> on Kaggle </a:t>
            </a:r>
            <a:endParaRPr b="1" sz="1200">
              <a:solidFill>
                <a:schemeClr val="dk1"/>
              </a:solidFill>
              <a:latin typeface="Rockwell"/>
              <a:ea typeface="Rockwell"/>
              <a:cs typeface="Rockwell"/>
              <a:sym typeface="Rockwell"/>
            </a:endParaRPr>
          </a:p>
        </p:txBody>
      </p:sp>
      <p:sp>
        <p:nvSpPr>
          <p:cNvPr id="732" name="Google Shape;732;g2299ef9d14f_1_470"/>
          <p:cNvSpPr/>
          <p:nvPr/>
        </p:nvSpPr>
        <p:spPr>
          <a:xfrm>
            <a:off x="7367650" y="1970575"/>
            <a:ext cx="41472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200">
                <a:solidFill>
                  <a:schemeClr val="dk1"/>
                </a:solidFill>
                <a:latin typeface="Rockwell"/>
                <a:ea typeface="Rockwell"/>
                <a:cs typeface="Rockwell"/>
                <a:sym typeface="Rockwell"/>
              </a:rPr>
              <a:t>We used the Marvel API to collect data on various Marvel characters, using Postman.</a:t>
            </a:r>
            <a:endParaRPr b="1" sz="1200">
              <a:solidFill>
                <a:schemeClr val="dk1"/>
              </a:solidFill>
              <a:latin typeface="Rockwell"/>
              <a:ea typeface="Rockwell"/>
              <a:cs typeface="Rockwell"/>
              <a:sym typeface="Rockwell"/>
            </a:endParaRPr>
          </a:p>
        </p:txBody>
      </p:sp>
      <p:sp>
        <p:nvSpPr>
          <p:cNvPr id="733" name="Google Shape;733;g2299ef9d14f_1_470"/>
          <p:cNvSpPr/>
          <p:nvPr/>
        </p:nvSpPr>
        <p:spPr>
          <a:xfrm>
            <a:off x="3854103" y="3004578"/>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Kaggle</a:t>
            </a:r>
            <a:endParaRPr b="1" sz="1200">
              <a:solidFill>
                <a:schemeClr val="dk1"/>
              </a:solidFill>
              <a:latin typeface="Rockwell"/>
              <a:ea typeface="Rockwell"/>
              <a:cs typeface="Rockwell"/>
              <a:sym typeface="Rockwell"/>
            </a:endParaRPr>
          </a:p>
        </p:txBody>
      </p:sp>
      <p:sp>
        <p:nvSpPr>
          <p:cNvPr id="734" name="Google Shape;734;g2299ef9d14f_1_470"/>
          <p:cNvSpPr/>
          <p:nvPr/>
        </p:nvSpPr>
        <p:spPr>
          <a:xfrm>
            <a:off x="3854103" y="4038578"/>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Web Scraping</a:t>
            </a:r>
            <a:endParaRPr b="1" sz="1200">
              <a:solidFill>
                <a:schemeClr val="dk1"/>
              </a:solidFill>
              <a:latin typeface="Rockwell"/>
              <a:ea typeface="Rockwell"/>
              <a:cs typeface="Rockwell"/>
              <a:sym typeface="Rockwell"/>
            </a:endParaRPr>
          </a:p>
        </p:txBody>
      </p:sp>
      <p:sp>
        <p:nvSpPr>
          <p:cNvPr id="735" name="Google Shape;735;g2299ef9d14f_1_470"/>
          <p:cNvSpPr/>
          <p:nvPr/>
        </p:nvSpPr>
        <p:spPr>
          <a:xfrm>
            <a:off x="3854103" y="5072580"/>
            <a:ext cx="3174000" cy="842700"/>
          </a:xfrm>
          <a:prstGeom prst="rect">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Google Forms</a:t>
            </a:r>
            <a:endParaRPr b="1" sz="1200">
              <a:solidFill>
                <a:schemeClr val="dk1"/>
              </a:solidFill>
              <a:latin typeface="Rockwell"/>
              <a:ea typeface="Rockwell"/>
              <a:cs typeface="Rockwell"/>
              <a:sym typeface="Rockwell"/>
            </a:endParaRPr>
          </a:p>
        </p:txBody>
      </p:sp>
      <p:sp>
        <p:nvSpPr>
          <p:cNvPr id="736" name="Google Shape;736;g2299ef9d14f_1_470"/>
          <p:cNvSpPr/>
          <p:nvPr/>
        </p:nvSpPr>
        <p:spPr>
          <a:xfrm>
            <a:off x="3854100" y="1970575"/>
            <a:ext cx="3174000" cy="8427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chemeClr val="dk1"/>
                </a:solidFill>
                <a:latin typeface="Rockwell"/>
                <a:ea typeface="Rockwell"/>
                <a:cs typeface="Rockwell"/>
                <a:sym typeface="Rockwell"/>
              </a:rPr>
              <a:t>Marvel API</a:t>
            </a:r>
            <a:endParaRPr b="1" sz="1200">
              <a:solidFill>
                <a:schemeClr val="dk1"/>
              </a:solidFill>
              <a:latin typeface="Rockwell"/>
              <a:ea typeface="Rockwell"/>
              <a:cs typeface="Rockwell"/>
              <a:sym typeface="Rockwell"/>
            </a:endParaRPr>
          </a:p>
        </p:txBody>
      </p:sp>
      <p:sp>
        <p:nvSpPr>
          <p:cNvPr id="737" name="Google Shape;737;g2299ef9d14f_1_470"/>
          <p:cNvSpPr txBox="1"/>
          <p:nvPr/>
        </p:nvSpPr>
        <p:spPr>
          <a:xfrm>
            <a:off x="436100" y="1448000"/>
            <a:ext cx="30693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Name</a:t>
            </a:r>
            <a:endParaRPr b="1" sz="1700">
              <a:solidFill>
                <a:srgbClr val="B02C20"/>
              </a:solidFill>
              <a:latin typeface="Open Sans"/>
              <a:ea typeface="Open Sans"/>
              <a:cs typeface="Open Sans"/>
              <a:sym typeface="Open Sans"/>
            </a:endParaRPr>
          </a:p>
        </p:txBody>
      </p:sp>
      <p:sp>
        <p:nvSpPr>
          <p:cNvPr id="738" name="Google Shape;738;g2299ef9d14f_1_470"/>
          <p:cNvSpPr txBox="1"/>
          <p:nvPr/>
        </p:nvSpPr>
        <p:spPr>
          <a:xfrm>
            <a:off x="3845025" y="1448000"/>
            <a:ext cx="31740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Collection Method</a:t>
            </a:r>
            <a:endParaRPr b="1" sz="1700">
              <a:solidFill>
                <a:srgbClr val="B02C20"/>
              </a:solidFill>
              <a:latin typeface="Open Sans"/>
              <a:ea typeface="Open Sans"/>
              <a:cs typeface="Open Sans"/>
              <a:sym typeface="Open Sans"/>
            </a:endParaRPr>
          </a:p>
        </p:txBody>
      </p:sp>
      <p:sp>
        <p:nvSpPr>
          <p:cNvPr id="739" name="Google Shape;739;g2299ef9d14f_1_470"/>
          <p:cNvSpPr txBox="1"/>
          <p:nvPr/>
        </p:nvSpPr>
        <p:spPr>
          <a:xfrm>
            <a:off x="7358500" y="1448150"/>
            <a:ext cx="41472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B02C20"/>
                </a:solidFill>
                <a:latin typeface="Open Sans"/>
                <a:ea typeface="Open Sans"/>
                <a:cs typeface="Open Sans"/>
                <a:sym typeface="Open Sans"/>
              </a:rPr>
              <a:t>Description</a:t>
            </a:r>
            <a:endParaRPr b="1" sz="1700">
              <a:solidFill>
                <a:srgbClr val="B02C2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g24391bc08a0_0_5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745" name="Google Shape;745;g24391bc08a0_0_53"/>
          <p:cNvGrpSpPr/>
          <p:nvPr/>
        </p:nvGrpSpPr>
        <p:grpSpPr>
          <a:xfrm>
            <a:off x="15075" y="2375"/>
            <a:ext cx="12161838" cy="6853238"/>
            <a:chOff x="4763" y="0"/>
            <a:chExt cx="12161838" cy="6853238"/>
          </a:xfrm>
        </p:grpSpPr>
        <p:sp>
          <p:nvSpPr>
            <p:cNvPr id="746" name="Google Shape;746;g24391bc08a0_0_53"/>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9525">
              <a:solidFill>
                <a:schemeClr val="accent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747" name="Google Shape;747;g24391bc08a0_0_5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4391bc08a0_0_5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4391bc08a0_0_53"/>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4391bc08a0_0_5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4391bc08a0_0_5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accent1">
                  <a:alpha val="1765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4391bc08a0_0_53"/>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4391bc08a0_0_5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24391bc08a0_0_5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accent1">
                  <a:alpha val="149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4391bc08a0_0_53"/>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4391bc08a0_0_5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4391bc08a0_0_53"/>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9525">
              <a:solidFill>
                <a:schemeClr val="accent1">
                  <a:alpha val="129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4391bc08a0_0_5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4391bc08a0_0_53"/>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9525">
              <a:solidFill>
                <a:schemeClr val="accent1">
                  <a:alpha val="1176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4391bc08a0_0_5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4391bc08a0_0_53"/>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12700">
              <a:solidFill>
                <a:schemeClr val="accent1">
                  <a:alpha val="1176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4391bc08a0_0_53"/>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9525">
              <a:solidFill>
                <a:schemeClr val="accent1">
                  <a:alpha val="1176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24391bc08a0_0_5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accent1">
                  <a:alpha val="98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4391bc08a0_0_5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accen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4391bc08a0_0_5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accent1">
                  <a:alpha val="784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g24391bc08a0_0_53"/>
          <p:cNvSpPr txBox="1"/>
          <p:nvPr/>
        </p:nvSpPr>
        <p:spPr>
          <a:xfrm>
            <a:off x="322263" y="266700"/>
            <a:ext cx="10422600" cy="915300"/>
          </a:xfrm>
          <a:prstGeom prst="rect">
            <a:avLst/>
          </a:prstGeom>
          <a:noFill/>
          <a:ln>
            <a:noFill/>
          </a:ln>
        </p:spPr>
        <p:txBody>
          <a:bodyPr anchorCtr="0" anchor="b" bIns="228600" lIns="228600" spcFirstLastPara="1" rIns="228600" wrap="square" tIns="228600">
            <a:noAutofit/>
          </a:bodyPr>
          <a:lstStyle/>
          <a:p>
            <a:pPr indent="0" lvl="0" marL="0" rtl="0" algn="l">
              <a:lnSpc>
                <a:spcPct val="85000"/>
              </a:lnSpc>
              <a:spcBef>
                <a:spcPts val="0"/>
              </a:spcBef>
              <a:spcAft>
                <a:spcPts val="0"/>
              </a:spcAft>
              <a:buClr>
                <a:schemeClr val="accent1"/>
              </a:buClr>
              <a:buSzPts val="4800"/>
              <a:buFont typeface="Calibri"/>
              <a:buNone/>
            </a:pPr>
            <a:r>
              <a:rPr b="1" lang="en-US" sz="3500">
                <a:solidFill>
                  <a:srgbClr val="C00000"/>
                </a:solidFill>
                <a:latin typeface="Comfortaa"/>
                <a:ea typeface="Comfortaa"/>
                <a:cs typeface="Comfortaa"/>
                <a:sym typeface="Comfortaa"/>
              </a:rPr>
              <a:t>Snapshot of Survey </a:t>
            </a:r>
            <a:endParaRPr b="1" sz="3500">
              <a:solidFill>
                <a:srgbClr val="C00000"/>
              </a:solidFill>
              <a:latin typeface="Comfortaa"/>
              <a:ea typeface="Comfortaa"/>
              <a:cs typeface="Comfortaa"/>
              <a:sym typeface="Comfortaa"/>
            </a:endParaRPr>
          </a:p>
        </p:txBody>
      </p:sp>
      <p:pic>
        <p:nvPicPr>
          <p:cNvPr id="767" name="Google Shape;767;g24391bc08a0_0_53"/>
          <p:cNvPicPr preferRelativeResize="0"/>
          <p:nvPr/>
        </p:nvPicPr>
        <p:blipFill>
          <a:blip r:embed="rId3">
            <a:alphaModFix/>
          </a:blip>
          <a:stretch>
            <a:fillRect/>
          </a:stretch>
        </p:blipFill>
        <p:spPr>
          <a:xfrm>
            <a:off x="1343450" y="1554650"/>
            <a:ext cx="4361100" cy="4375575"/>
          </a:xfrm>
          <a:prstGeom prst="rect">
            <a:avLst/>
          </a:prstGeom>
          <a:noFill/>
          <a:ln>
            <a:noFill/>
          </a:ln>
        </p:spPr>
      </p:pic>
      <p:pic>
        <p:nvPicPr>
          <p:cNvPr id="768" name="Google Shape;768;g24391bc08a0_0_53"/>
          <p:cNvPicPr preferRelativeResize="0"/>
          <p:nvPr/>
        </p:nvPicPr>
        <p:blipFill>
          <a:blip r:embed="rId4">
            <a:alphaModFix/>
          </a:blip>
          <a:stretch>
            <a:fillRect/>
          </a:stretch>
        </p:blipFill>
        <p:spPr>
          <a:xfrm>
            <a:off x="6173600" y="1554650"/>
            <a:ext cx="4910980" cy="4375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oodle Infographics by Slidesgo">
  <a:themeElements>
    <a:clrScheme name="Simple Light">
      <a:dk1>
        <a:srgbClr val="000000"/>
      </a:dk1>
      <a:lt1>
        <a:srgbClr val="FFFFFF"/>
      </a:lt1>
      <a:dk2>
        <a:srgbClr val="595959"/>
      </a:dk2>
      <a:lt2>
        <a:srgbClr val="EEEEEE"/>
      </a:lt2>
      <a:accent1>
        <a:srgbClr val="B2E3DE"/>
      </a:accent1>
      <a:accent2>
        <a:srgbClr val="7CD1BB"/>
      </a:accent2>
      <a:accent3>
        <a:srgbClr val="53C4D2"/>
      </a:accent3>
      <a:accent4>
        <a:srgbClr val="29B7E8"/>
      </a:accent4>
      <a:accent5>
        <a:srgbClr val="00AA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2023-04-01T05:44:11Z</dcterms:created>
  <dc:creator>Sowmya Kuruba</dc:creator>
</cp:coreProperties>
</file>